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40"/>
  </p:notesMasterIdLst>
  <p:handoutMasterIdLst>
    <p:handoutMasterId r:id="rId41"/>
  </p:handoutMasterIdLst>
  <p:sldIdLst>
    <p:sldId id="256" r:id="rId3"/>
    <p:sldId id="265" r:id="rId4"/>
    <p:sldId id="266" r:id="rId5"/>
    <p:sldId id="267" r:id="rId6"/>
    <p:sldId id="276" r:id="rId7"/>
    <p:sldId id="277" r:id="rId8"/>
    <p:sldId id="278" r:id="rId9"/>
    <p:sldId id="279" r:id="rId10"/>
    <p:sldId id="280" r:id="rId11"/>
    <p:sldId id="281" r:id="rId12"/>
    <p:sldId id="282" r:id="rId13"/>
    <p:sldId id="283" r:id="rId14"/>
    <p:sldId id="284" r:id="rId15"/>
    <p:sldId id="285" r:id="rId16"/>
    <p:sldId id="286" r:id="rId17"/>
    <p:sldId id="287" r:id="rId18"/>
    <p:sldId id="288" r:id="rId19"/>
    <p:sldId id="289" r:id="rId20"/>
    <p:sldId id="290" r:id="rId21"/>
    <p:sldId id="291" r:id="rId22"/>
    <p:sldId id="292" r:id="rId23"/>
    <p:sldId id="293" r:id="rId24"/>
    <p:sldId id="294" r:id="rId25"/>
    <p:sldId id="295" r:id="rId26"/>
    <p:sldId id="297" r:id="rId27"/>
    <p:sldId id="307" r:id="rId28"/>
    <p:sldId id="296" r:id="rId29"/>
    <p:sldId id="275" r:id="rId30"/>
    <p:sldId id="298" r:id="rId31"/>
    <p:sldId id="299" r:id="rId32"/>
    <p:sldId id="300" r:id="rId33"/>
    <p:sldId id="301" r:id="rId34"/>
    <p:sldId id="302" r:id="rId35"/>
    <p:sldId id="303" r:id="rId36"/>
    <p:sldId id="304" r:id="rId37"/>
    <p:sldId id="305" r:id="rId38"/>
    <p:sldId id="306"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2A2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68" d="100"/>
          <a:sy n="68" d="100"/>
        </p:scale>
        <p:origin x="132" y="132"/>
      </p:cViewPr>
      <p:guideLst/>
    </p:cSldViewPr>
  </p:slideViewPr>
  <p:notesTextViewPr>
    <p:cViewPr>
      <p:scale>
        <a:sx n="3" d="2"/>
        <a:sy n="3" d="2"/>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zh-CN" sz="1200"/>
            </a:lvl1pPr>
          </a:lstStyle>
          <a:p>
            <a:endParaRPr lang="zh-CN"/>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latinLnBrk="0">
              <a:defRPr lang="zh-CN" sz="1200"/>
            </a:lvl1pPr>
          </a:lstStyle>
          <a:p>
            <a:fld id="{762B48F5-BACC-47D6-A0F7-82FBF9C6BC85}" type="datetimeFigureOut">
              <a:rPr lang="en-US" altLang="zh-CN"/>
              <a:t>10/26/2016</a:t>
            </a:fld>
            <a:endParaRPr lang="zh-CN"/>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latinLnBrk="0">
              <a:defRPr lang="zh-CN" sz="1200"/>
            </a:lvl1pPr>
          </a:lstStyle>
          <a:p>
            <a:endParaRPr lang="zh-CN"/>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latinLnBrk="0">
              <a:defRPr lang="zh-CN" sz="1200"/>
            </a:lvl1pPr>
          </a:lstStyle>
          <a:p>
            <a:fld id="{45ACAF8E-318A-4EFE-8633-D9E72ABCE0ED}" type="slidenum">
              <a:rPr lang="zh-CN"/>
              <a:t>‹#›</a:t>
            </a:fld>
            <a:endParaRPr lang="zh-CN"/>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zh-CN" sz="1200"/>
            </a:lvl1pPr>
          </a:lstStyle>
          <a:p>
            <a:endParaRPr lang="zh-CN"/>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latinLnBrk="0">
              <a:defRPr lang="zh-CN" sz="1200"/>
            </a:lvl1pPr>
          </a:lstStyle>
          <a:p>
            <a:fld id="{0CB1CD00-5424-4675-AB18-2C419B060449}" type="datetimeFigureOut">
              <a:t>2016/10/26</a:t>
            </a:fld>
            <a:endParaRPr lang="zh-CN"/>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latinLnBrk="0">
              <a:defRPr lang="zh-CN" sz="1200"/>
            </a:lvl1pPr>
          </a:lstStyle>
          <a:p>
            <a:endParaRPr lang="zh-CN"/>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latinLnBrk="0">
              <a:defRPr lang="zh-CN" sz="1200"/>
            </a:lvl1pPr>
          </a:lstStyle>
          <a:p>
            <a:fld id="{5EE2CF44-2B13-41B4-A334-1CDF534EEBBF}" type="slidenum">
              <a:t>‹#›</a:t>
            </a:fld>
            <a:endParaRPr lang="zh-CN"/>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lang="zh-CN" sz="1200" kern="1200">
        <a:solidFill>
          <a:schemeClr val="tx1"/>
        </a:solidFill>
        <a:latin typeface="+mn-lt"/>
        <a:ea typeface="+mn-ea"/>
        <a:cs typeface="+mn-cs"/>
      </a:defRPr>
    </a:lvl1pPr>
    <a:lvl2pPr marL="457200" algn="l" defTabSz="914400" rtl="0" eaLnBrk="1" latinLnBrk="0" hangingPunct="1">
      <a:defRPr lang="zh-CN" sz="1200" kern="1200">
        <a:solidFill>
          <a:schemeClr val="tx1"/>
        </a:solidFill>
        <a:latin typeface="+mn-lt"/>
        <a:ea typeface="+mn-ea"/>
        <a:cs typeface="+mn-cs"/>
      </a:defRPr>
    </a:lvl2pPr>
    <a:lvl3pPr marL="914400" algn="l" defTabSz="914400" rtl="0" eaLnBrk="1" latinLnBrk="0" hangingPunct="1">
      <a:defRPr lang="zh-CN" sz="1200" kern="1200">
        <a:solidFill>
          <a:schemeClr val="tx1"/>
        </a:solidFill>
        <a:latin typeface="+mn-lt"/>
        <a:ea typeface="+mn-ea"/>
        <a:cs typeface="+mn-cs"/>
      </a:defRPr>
    </a:lvl3pPr>
    <a:lvl4pPr marL="1371600" algn="l" defTabSz="914400" rtl="0" eaLnBrk="1" latinLnBrk="0" hangingPunct="1">
      <a:defRPr lang="zh-CN" sz="1200" kern="1200">
        <a:solidFill>
          <a:schemeClr val="tx1"/>
        </a:solidFill>
        <a:latin typeface="+mn-lt"/>
        <a:ea typeface="+mn-ea"/>
        <a:cs typeface="+mn-cs"/>
      </a:defRPr>
    </a:lvl4pPr>
    <a:lvl5pPr marL="1828800" algn="l" defTabSz="914400" rtl="0" eaLnBrk="1" latinLnBrk="0" hangingPunct="1">
      <a:defRPr lang="zh-CN" sz="1200" kern="1200">
        <a:solidFill>
          <a:schemeClr val="tx1"/>
        </a:solidFill>
        <a:latin typeface="+mn-lt"/>
        <a:ea typeface="+mn-ea"/>
        <a:cs typeface="+mn-cs"/>
      </a:defRPr>
    </a:lvl5pPr>
    <a:lvl6pPr marL="2286000" algn="l" defTabSz="914400" rtl="0" eaLnBrk="1" latinLnBrk="0" hangingPunct="1">
      <a:defRPr lang="zh-CN" sz="1200" kern="1200">
        <a:solidFill>
          <a:schemeClr val="tx1"/>
        </a:solidFill>
        <a:latin typeface="+mn-lt"/>
        <a:ea typeface="+mn-ea"/>
        <a:cs typeface="+mn-cs"/>
      </a:defRPr>
    </a:lvl6pPr>
    <a:lvl7pPr marL="2743200" algn="l" defTabSz="914400" rtl="0" eaLnBrk="1" latinLnBrk="0" hangingPunct="1">
      <a:defRPr lang="zh-CN" sz="1200" kern="1200">
        <a:solidFill>
          <a:schemeClr val="tx1"/>
        </a:solidFill>
        <a:latin typeface="+mn-lt"/>
        <a:ea typeface="+mn-ea"/>
        <a:cs typeface="+mn-cs"/>
      </a:defRPr>
    </a:lvl7pPr>
    <a:lvl8pPr marL="3200400" algn="l" defTabSz="914400" rtl="0" eaLnBrk="1" latinLnBrk="0" hangingPunct="1">
      <a:defRPr lang="zh-CN" sz="1200" kern="1200">
        <a:solidFill>
          <a:schemeClr val="tx1"/>
        </a:solidFill>
        <a:latin typeface="+mn-lt"/>
        <a:ea typeface="+mn-ea"/>
        <a:cs typeface="+mn-cs"/>
      </a:defRPr>
    </a:lvl8pPr>
    <a:lvl9pPr marL="3657600" algn="l" defTabSz="914400" rtl="0" eaLnBrk="1" latinLnBrk="0" hangingPunct="1">
      <a:defRPr lang="zh-CN"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矩形 7"/>
          <p:cNvSpPr/>
          <p:nvPr userDrawn="1"/>
        </p:nvSpPr>
        <p:spPr bwMode="gray">
          <a:xfrm>
            <a:off x="-1588"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p>
        </p:txBody>
      </p:sp>
      <p:sp>
        <p:nvSpPr>
          <p:cNvPr id="7" name="矩形 6"/>
          <p:cNvSpPr/>
          <p:nvPr userDrawn="1"/>
        </p:nvSpPr>
        <p:spPr bwMode="black">
          <a:xfrm>
            <a:off x="-1588"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p>
        </p:txBody>
      </p:sp>
      <p:sp>
        <p:nvSpPr>
          <p:cNvPr id="2" name="标题 1"/>
          <p:cNvSpPr>
            <a:spLocks noGrp="1"/>
          </p:cNvSpPr>
          <p:nvPr>
            <p:ph type="ctrTitle"/>
          </p:nvPr>
        </p:nvSpPr>
        <p:spPr bwMode="white">
          <a:xfrm>
            <a:off x="1066800" y="3165763"/>
            <a:ext cx="10058400" cy="1711037"/>
          </a:xfrm>
        </p:spPr>
        <p:txBody>
          <a:bodyPr anchor="b">
            <a:normAutofit/>
          </a:bodyPr>
          <a:lstStyle>
            <a:lvl1pPr algn="l" latinLnBrk="0">
              <a:lnSpc>
                <a:spcPct val="80000"/>
              </a:lnSpc>
              <a:defRPr lang="zh-CN" sz="5400">
                <a:solidFill>
                  <a:schemeClr val="tx1"/>
                </a:solidFill>
              </a:defRPr>
            </a:lvl1pPr>
          </a:lstStyle>
          <a:p>
            <a:r>
              <a:rPr lang="zh-CN" altLang="en-US"/>
              <a:t>单击此处编辑母版标题样式</a:t>
            </a:r>
            <a:endParaRPr lang="zh-CN"/>
          </a:p>
        </p:txBody>
      </p:sp>
      <p:sp>
        <p:nvSpPr>
          <p:cNvPr id="3" name="副标题 2"/>
          <p:cNvSpPr>
            <a:spLocks noGrp="1"/>
          </p:cNvSpPr>
          <p:nvPr>
            <p:ph type="subTitle" idx="1"/>
          </p:nvPr>
        </p:nvSpPr>
        <p:spPr bwMode="white">
          <a:xfrm>
            <a:off x="1066800" y="4953000"/>
            <a:ext cx="10058400" cy="685800"/>
          </a:xfrm>
        </p:spPr>
        <p:txBody>
          <a:bodyPr>
            <a:normAutofit/>
          </a:bodyPr>
          <a:lstStyle>
            <a:lvl1pPr marL="0" indent="0" algn="l" latinLnBrk="0">
              <a:spcBef>
                <a:spcPts val="0"/>
              </a:spcBef>
              <a:buNone/>
              <a:defRPr lang="zh-CN" sz="2000">
                <a:solidFill>
                  <a:schemeClr val="accent1"/>
                </a:solidFill>
                <a:latin typeface="+mj-lt"/>
              </a:defRPr>
            </a:lvl1pPr>
            <a:lvl2pPr marL="457200" indent="0" algn="ctr" latinLnBrk="0">
              <a:buNone/>
              <a:defRPr lang="zh-CN" sz="2000"/>
            </a:lvl2pPr>
            <a:lvl3pPr marL="914400" indent="0" algn="ctr" latinLnBrk="0">
              <a:buNone/>
              <a:defRPr lang="zh-CN" sz="1800"/>
            </a:lvl3pPr>
            <a:lvl4pPr marL="1371600" indent="0" algn="ctr" latinLnBrk="0">
              <a:buNone/>
              <a:defRPr lang="zh-CN" sz="1600"/>
            </a:lvl4pPr>
            <a:lvl5pPr marL="1828800" indent="0" algn="ctr" latinLnBrk="0">
              <a:buNone/>
              <a:defRPr lang="zh-CN" sz="1600"/>
            </a:lvl5pPr>
            <a:lvl6pPr marL="2286000" indent="0" algn="ctr" latinLnBrk="0">
              <a:buNone/>
              <a:defRPr lang="zh-CN" sz="1600"/>
            </a:lvl6pPr>
            <a:lvl7pPr marL="2743200" indent="0" algn="ctr" latinLnBrk="0">
              <a:buNone/>
              <a:defRPr lang="zh-CN" sz="1600"/>
            </a:lvl7pPr>
            <a:lvl8pPr marL="3200400" indent="0" algn="ctr" latinLnBrk="0">
              <a:buNone/>
              <a:defRPr lang="zh-CN" sz="1600"/>
            </a:lvl8pPr>
            <a:lvl9pPr marL="3657600" indent="0" algn="ctr" latinLnBrk="0">
              <a:buNone/>
              <a:defRPr lang="zh-CN" sz="1600"/>
            </a:lvl9pPr>
          </a:lstStyle>
          <a:p>
            <a:r>
              <a:rPr lang="zh-CN" altLang="en-US"/>
              <a:t>单击以编辑母版副标题样式</a:t>
            </a:r>
            <a:endParaRPr lang="zh-CN"/>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日期占位符 3"/>
          <p:cNvSpPr>
            <a:spLocks noGrp="1"/>
          </p:cNvSpPr>
          <p:nvPr>
            <p:ph type="dt" sz="half" idx="10"/>
          </p:nvPr>
        </p:nvSpPr>
        <p:spPr/>
        <p:txBody>
          <a:bodyPr/>
          <a:lstStyle/>
          <a:p>
            <a:fld id="{37CC0096-1860-4642-9CD2-0079EA5E7CD1}" type="datetimeFigureOut">
              <a:t>2016/10/26</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457199"/>
            <a:ext cx="1943100" cy="5638801"/>
          </a:xfrm>
        </p:spPr>
        <p:txBody>
          <a:bodyPr vert="eaVert"/>
          <a:lstStyle/>
          <a:p>
            <a:r>
              <a:rPr lang="zh-CN" altLang="en-US"/>
              <a:t>单击此处编辑母版标题样式</a:t>
            </a:r>
            <a:endParaRPr lang="zh-CN"/>
          </a:p>
        </p:txBody>
      </p:sp>
      <p:sp>
        <p:nvSpPr>
          <p:cNvPr id="3" name="竖排文字占位符 2"/>
          <p:cNvSpPr>
            <a:spLocks noGrp="1"/>
          </p:cNvSpPr>
          <p:nvPr>
            <p:ph type="body" orient="vert" idx="1"/>
          </p:nvPr>
        </p:nvSpPr>
        <p:spPr>
          <a:xfrm>
            <a:off x="1524000" y="457199"/>
            <a:ext cx="7048500" cy="5638801"/>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日期占位符 3"/>
          <p:cNvSpPr>
            <a:spLocks noGrp="1"/>
          </p:cNvSpPr>
          <p:nvPr>
            <p:ph type="dt" sz="half" idx="10"/>
          </p:nvPr>
        </p:nvSpPr>
        <p:spPr/>
        <p:txBody>
          <a:bodyPr/>
          <a:lstStyle/>
          <a:p>
            <a:fld id="{37CC0096-1860-4642-9CD2-0079EA5E7CD1}" type="datetimeFigureOut">
              <a:t>2016/10/26</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idx="1"/>
          </p:nvPr>
        </p:nvSpPr>
        <p:spPr/>
        <p:txBody>
          <a:bodyPr/>
          <a:lstStyle>
            <a:lvl5pPr latinLnBrk="0">
              <a:defRPr lang="zh-CN"/>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日期占位符 3"/>
          <p:cNvSpPr>
            <a:spLocks noGrp="1"/>
          </p:cNvSpPr>
          <p:nvPr>
            <p:ph type="dt" sz="half" idx="10"/>
          </p:nvPr>
        </p:nvSpPr>
        <p:spPr/>
        <p:txBody>
          <a:bodyPr/>
          <a:lstStyle/>
          <a:p>
            <a:fld id="{37CC0096-1860-4642-9CD2-0079EA5E7CD1}" type="datetimeFigureOut">
              <a:t>2016/10/26</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524000" y="1828800"/>
            <a:ext cx="9144000" cy="2743200"/>
          </a:xfrm>
        </p:spPr>
        <p:txBody>
          <a:bodyPr anchor="b">
            <a:normAutofit/>
          </a:bodyPr>
          <a:lstStyle>
            <a:lvl1pPr latinLnBrk="0">
              <a:defRPr lang="zh-CN" sz="5400">
                <a:solidFill>
                  <a:schemeClr val="tx1"/>
                </a:solidFill>
              </a:defRPr>
            </a:lvl1pPr>
          </a:lstStyle>
          <a:p>
            <a:r>
              <a:rPr lang="zh-CN" altLang="en-US"/>
              <a:t>单击此处编辑母版标题样式</a:t>
            </a:r>
            <a:endParaRPr lang="zh-CN"/>
          </a:p>
        </p:txBody>
      </p:sp>
      <p:sp>
        <p:nvSpPr>
          <p:cNvPr id="3" name="文本占位符 2"/>
          <p:cNvSpPr>
            <a:spLocks noGrp="1"/>
          </p:cNvSpPr>
          <p:nvPr>
            <p:ph type="body" idx="1"/>
          </p:nvPr>
        </p:nvSpPr>
        <p:spPr>
          <a:xfrm>
            <a:off x="1524000" y="4589463"/>
            <a:ext cx="9144000" cy="1506537"/>
          </a:xfrm>
        </p:spPr>
        <p:txBody>
          <a:bodyPr>
            <a:normAutofit/>
          </a:bodyPr>
          <a:lstStyle>
            <a:lvl1pPr marL="0" indent="0" latinLnBrk="0">
              <a:spcBef>
                <a:spcPts val="0"/>
              </a:spcBef>
              <a:buNone/>
              <a:defRPr lang="zh-CN" sz="2000">
                <a:solidFill>
                  <a:schemeClr val="accent1"/>
                </a:solidFill>
                <a:latin typeface="+mj-lt"/>
              </a:defRPr>
            </a:lvl1pPr>
            <a:lvl2pPr marL="457200" indent="0" latinLnBrk="0">
              <a:buNone/>
              <a:defRPr lang="zh-CN" sz="2000"/>
            </a:lvl2pPr>
            <a:lvl3pPr marL="914400" indent="0" latinLnBrk="0">
              <a:buNone/>
              <a:defRPr lang="zh-CN" sz="1800"/>
            </a:lvl3pPr>
            <a:lvl4pPr marL="1371600" indent="0" latinLnBrk="0">
              <a:buNone/>
              <a:defRPr lang="zh-CN" sz="1600"/>
            </a:lvl4pPr>
            <a:lvl5pPr marL="1828800" indent="0" latinLnBrk="0">
              <a:buNone/>
              <a:defRPr lang="zh-CN" sz="1600"/>
            </a:lvl5pPr>
            <a:lvl6pPr marL="2286000" indent="0" latinLnBrk="0">
              <a:buNone/>
              <a:defRPr lang="zh-CN" sz="1600"/>
            </a:lvl6pPr>
            <a:lvl7pPr marL="2743200" indent="0" latinLnBrk="0">
              <a:buNone/>
              <a:defRPr lang="zh-CN" sz="1600"/>
            </a:lvl7pPr>
            <a:lvl8pPr marL="3200400" indent="0" latinLnBrk="0">
              <a:buNone/>
              <a:defRPr lang="zh-CN" sz="1600"/>
            </a:lvl8pPr>
            <a:lvl9pPr marL="3657600" indent="0" latinLnBrk="0">
              <a:buNone/>
              <a:defRPr lang="zh-CN" sz="1600"/>
            </a:lvl9pPr>
          </a:lstStyle>
          <a:p>
            <a:pPr lvl="0"/>
            <a:r>
              <a:rPr lang="zh-CN" altLang="en-US"/>
              <a:t>编辑母版文本样式</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sz="half" idx="1"/>
          </p:nvPr>
        </p:nvSpPr>
        <p:spPr>
          <a:xfrm>
            <a:off x="1524000" y="1825625"/>
            <a:ext cx="4343400" cy="4270375"/>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400"/>
            </a:lvl6pPr>
            <a:lvl7pPr latinLnBrk="0">
              <a:defRPr lang="zh-CN" sz="1400"/>
            </a:lvl7pPr>
            <a:lvl8pPr latinLnBrk="0">
              <a:defRPr lang="zh-CN" sz="1400"/>
            </a:lvl8pPr>
            <a:lvl9pPr latinLnBrk="0">
              <a:defRPr lang="zh-CN"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内容占位符 3"/>
          <p:cNvSpPr>
            <a:spLocks noGrp="1"/>
          </p:cNvSpPr>
          <p:nvPr>
            <p:ph sz="half" idx="2"/>
          </p:nvPr>
        </p:nvSpPr>
        <p:spPr>
          <a:xfrm>
            <a:off x="6324600" y="1825625"/>
            <a:ext cx="4343400" cy="4270375"/>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400"/>
            </a:lvl6pPr>
            <a:lvl7pPr latinLnBrk="0">
              <a:defRPr lang="zh-CN" sz="1400"/>
            </a:lvl7pPr>
            <a:lvl8pPr latinLnBrk="0">
              <a:defRPr lang="zh-CN" sz="1400"/>
            </a:lvl8pPr>
            <a:lvl9pPr latinLnBrk="0">
              <a:defRPr lang="zh-CN"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5" name="日期占位符 4"/>
          <p:cNvSpPr>
            <a:spLocks noGrp="1"/>
          </p:cNvSpPr>
          <p:nvPr>
            <p:ph type="dt" sz="half" idx="10"/>
          </p:nvPr>
        </p:nvSpPr>
        <p:spPr/>
        <p:txBody>
          <a:bodyPr/>
          <a:lstStyle/>
          <a:p>
            <a:fld id="{37CC0096-1860-4642-9CD2-0079EA5E7CD1}" type="datetimeFigureOut">
              <a:t>2016/10/26</a:t>
            </a:fld>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527048" y="457200"/>
            <a:ext cx="9144000" cy="1143000"/>
          </a:xfrm>
        </p:spPr>
        <p:txBody>
          <a:bodyPr/>
          <a:lstStyle/>
          <a:p>
            <a:r>
              <a:rPr lang="zh-CN" altLang="en-US"/>
              <a:t>单击此处编辑母版标题样式</a:t>
            </a:r>
            <a:endParaRPr lang="zh-CN"/>
          </a:p>
        </p:txBody>
      </p:sp>
      <p:sp>
        <p:nvSpPr>
          <p:cNvPr id="3" name="文本占位符 2"/>
          <p:cNvSpPr>
            <a:spLocks noGrp="1"/>
          </p:cNvSpPr>
          <p:nvPr>
            <p:ph type="body" idx="1"/>
          </p:nvPr>
        </p:nvSpPr>
        <p:spPr>
          <a:xfrm>
            <a:off x="1527048" y="1828800"/>
            <a:ext cx="4343400" cy="685800"/>
          </a:xfrm>
        </p:spPr>
        <p:txBody>
          <a:bodyPr anchor="ctr">
            <a:normAutofit/>
          </a:bodyPr>
          <a:lstStyle>
            <a:lvl1pPr marL="0" indent="0" latinLnBrk="0">
              <a:spcBef>
                <a:spcPts val="0"/>
              </a:spcBef>
              <a:buNone/>
              <a:defRPr lang="zh-CN" sz="2200" b="0">
                <a:solidFill>
                  <a:schemeClr val="tx1"/>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4" name="内容占位符 3"/>
          <p:cNvSpPr>
            <a:spLocks noGrp="1"/>
          </p:cNvSpPr>
          <p:nvPr>
            <p:ph sz="half" idx="2"/>
          </p:nvPr>
        </p:nvSpPr>
        <p:spPr>
          <a:xfrm>
            <a:off x="1527048" y="2514600"/>
            <a:ext cx="4343400" cy="3581401"/>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400"/>
            </a:lvl6pPr>
            <a:lvl7pPr latinLnBrk="0">
              <a:defRPr lang="zh-CN" sz="1400"/>
            </a:lvl7pPr>
            <a:lvl8pPr latinLnBrk="0">
              <a:defRPr lang="zh-CN" sz="1400"/>
            </a:lvl8pPr>
            <a:lvl9pPr latinLnBrk="0">
              <a:defRPr lang="zh-CN"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5" name="文本占位符 4"/>
          <p:cNvSpPr>
            <a:spLocks noGrp="1"/>
          </p:cNvSpPr>
          <p:nvPr>
            <p:ph type="body" sz="quarter" idx="3"/>
          </p:nvPr>
        </p:nvSpPr>
        <p:spPr>
          <a:xfrm>
            <a:off x="6327648" y="1828800"/>
            <a:ext cx="4343400" cy="685800"/>
          </a:xfrm>
        </p:spPr>
        <p:txBody>
          <a:bodyPr anchor="ctr">
            <a:normAutofit/>
          </a:bodyPr>
          <a:lstStyle>
            <a:lvl1pPr marL="0" indent="0" latinLnBrk="0">
              <a:spcBef>
                <a:spcPts val="0"/>
              </a:spcBef>
              <a:buNone/>
              <a:defRPr lang="zh-CN" sz="2200" b="0">
                <a:solidFill>
                  <a:schemeClr val="tx1"/>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6" name="内容占位符 5"/>
          <p:cNvSpPr>
            <a:spLocks noGrp="1"/>
          </p:cNvSpPr>
          <p:nvPr>
            <p:ph sz="quarter" idx="4"/>
          </p:nvPr>
        </p:nvSpPr>
        <p:spPr>
          <a:xfrm>
            <a:off x="6327648" y="2514600"/>
            <a:ext cx="4343400" cy="3581401"/>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400"/>
            </a:lvl6pPr>
            <a:lvl7pPr latinLnBrk="0">
              <a:defRPr lang="zh-CN" sz="1400"/>
            </a:lvl7pPr>
            <a:lvl8pPr latinLnBrk="0">
              <a:defRPr lang="zh-CN" sz="1400"/>
            </a:lvl8pPr>
            <a:lvl9pPr latinLnBrk="0">
              <a:defRPr lang="zh-CN"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7" name="日期占位符 6"/>
          <p:cNvSpPr>
            <a:spLocks noGrp="1"/>
          </p:cNvSpPr>
          <p:nvPr>
            <p:ph type="dt" sz="half" idx="10"/>
          </p:nvPr>
        </p:nvSpPr>
        <p:spPr/>
        <p:txBody>
          <a:bodyPr/>
          <a:lstStyle/>
          <a:p>
            <a:fld id="{37CC0096-1860-4642-9CD2-0079EA5E7CD1}" type="datetimeFigureOut">
              <a:t>2016/10/26</a:t>
            </a:fld>
            <a:endParaRPr lang="zh-CN"/>
          </a:p>
        </p:txBody>
      </p:sp>
      <p:sp>
        <p:nvSpPr>
          <p:cNvPr id="8" name="页脚占位符 7"/>
          <p:cNvSpPr>
            <a:spLocks noGrp="1"/>
          </p:cNvSpPr>
          <p:nvPr>
            <p:ph type="ftr" sz="quarter" idx="11"/>
          </p:nvPr>
        </p:nvSpPr>
        <p:spPr/>
        <p:txBody>
          <a:bodyPr/>
          <a:lstStyle/>
          <a:p>
            <a:endParaRPr lang="zh-CN"/>
          </a:p>
        </p:txBody>
      </p:sp>
      <p:sp>
        <p:nvSpPr>
          <p:cNvPr id="9" name="幻灯片编号占位符 8"/>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日期占位符 2"/>
          <p:cNvSpPr>
            <a:spLocks noGrp="1"/>
          </p:cNvSpPr>
          <p:nvPr>
            <p:ph type="dt" sz="half" idx="10"/>
          </p:nvPr>
        </p:nvSpPr>
        <p:spPr/>
        <p:txBody>
          <a:bodyPr/>
          <a:lstStyle/>
          <a:p>
            <a:fld id="{37CC0096-1860-4642-9CD2-0079EA5E7CD1}" type="datetimeFigureOut">
              <a:t>2016/10/26</a:t>
            </a:fld>
            <a:endParaRPr lang="zh-CN"/>
          </a:p>
        </p:txBody>
      </p:sp>
      <p:sp>
        <p:nvSpPr>
          <p:cNvPr id="4" name="页脚占位符 3"/>
          <p:cNvSpPr>
            <a:spLocks noGrp="1"/>
          </p:cNvSpPr>
          <p:nvPr>
            <p:ph type="ftr" sz="quarter" idx="11"/>
          </p:nvPr>
        </p:nvSpPr>
        <p:spPr/>
        <p:txBody>
          <a:bodyPr/>
          <a:lstStyle/>
          <a:p>
            <a:endParaRPr lang="zh-CN"/>
          </a:p>
        </p:txBody>
      </p:sp>
      <p:sp>
        <p:nvSpPr>
          <p:cNvPr id="5" name="幻灯片编号占位符 4"/>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7CC0096-1860-4642-9CD2-0079EA5E7CD1}" type="datetimeFigureOut">
              <a:t>2016/10/26</a:t>
            </a:fld>
            <a:endParaRPr lang="zh-CN"/>
          </a:p>
        </p:txBody>
      </p:sp>
      <p:sp>
        <p:nvSpPr>
          <p:cNvPr id="3" name="页脚占位符 2"/>
          <p:cNvSpPr>
            <a:spLocks noGrp="1"/>
          </p:cNvSpPr>
          <p:nvPr>
            <p:ph type="ftr" sz="quarter" idx="11"/>
          </p:nvPr>
        </p:nvSpPr>
        <p:spPr/>
        <p:txBody>
          <a:bodyPr/>
          <a:lstStyle/>
          <a:p>
            <a:endParaRPr lang="zh-CN"/>
          </a:p>
        </p:txBody>
      </p:sp>
      <p:sp>
        <p:nvSpPr>
          <p:cNvPr id="4" name="幻灯片编号占位符 3"/>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题注">
    <p:spTree>
      <p:nvGrpSpPr>
        <p:cNvPr id="1" name=""/>
        <p:cNvGrpSpPr/>
        <p:nvPr/>
      </p:nvGrpSpPr>
      <p:grpSpPr>
        <a:xfrm>
          <a:off x="0" y="0"/>
          <a:ext cx="0" cy="0"/>
          <a:chOff x="0" y="0"/>
          <a:chExt cx="0" cy="0"/>
        </a:xfrm>
      </p:grpSpPr>
      <p:sp>
        <p:nvSpPr>
          <p:cNvPr id="2" name="标题 1"/>
          <p:cNvSpPr>
            <a:spLocks noGrp="1"/>
          </p:cNvSpPr>
          <p:nvPr>
            <p:ph type="title"/>
          </p:nvPr>
        </p:nvSpPr>
        <p:spPr>
          <a:xfrm>
            <a:off x="8002587" y="1600200"/>
            <a:ext cx="3122613" cy="1828800"/>
          </a:xfrm>
        </p:spPr>
        <p:txBody>
          <a:bodyPr anchor="b">
            <a:normAutofit/>
          </a:bodyPr>
          <a:lstStyle>
            <a:lvl1pPr latinLnBrk="0">
              <a:defRPr lang="zh-CN" sz="3400"/>
            </a:lvl1pPr>
          </a:lstStyle>
          <a:p>
            <a:r>
              <a:rPr lang="zh-CN" altLang="en-US"/>
              <a:t>单击此处编辑母版标题样式</a:t>
            </a:r>
            <a:endParaRPr lang="zh-CN"/>
          </a:p>
        </p:txBody>
      </p:sp>
      <p:sp>
        <p:nvSpPr>
          <p:cNvPr id="3" name="内容占位符 2"/>
          <p:cNvSpPr>
            <a:spLocks noGrp="1"/>
          </p:cNvSpPr>
          <p:nvPr>
            <p:ph idx="1"/>
          </p:nvPr>
        </p:nvSpPr>
        <p:spPr>
          <a:xfrm>
            <a:off x="760412" y="762000"/>
            <a:ext cx="6400800" cy="5334000"/>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400"/>
            </a:lvl6pPr>
            <a:lvl7pPr latinLnBrk="0">
              <a:defRPr lang="zh-CN" sz="1400"/>
            </a:lvl7pPr>
            <a:lvl8pPr latinLnBrk="0">
              <a:defRPr lang="zh-CN" sz="1400"/>
            </a:lvl8pPr>
            <a:lvl9pPr latinLnBrk="0">
              <a:defRPr lang="zh-CN"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文本占位符 3"/>
          <p:cNvSpPr>
            <a:spLocks noGrp="1"/>
          </p:cNvSpPr>
          <p:nvPr>
            <p:ph type="body" sz="half" idx="2"/>
          </p:nvPr>
        </p:nvSpPr>
        <p:spPr>
          <a:xfrm>
            <a:off x="8001039" y="3429000"/>
            <a:ext cx="3124161" cy="1828800"/>
          </a:xfrm>
        </p:spPr>
        <p:txBody>
          <a:bodyPr/>
          <a:lstStyle>
            <a:lvl1pPr marL="0" indent="0" latinLnBrk="0">
              <a:spcBef>
                <a:spcPts val="0"/>
              </a:spcBef>
              <a:buNone/>
              <a:defRPr lang="zh-CN" sz="1600"/>
            </a:lvl1pPr>
            <a:lvl2pPr marL="457200" indent="0" latinLnBrk="0">
              <a:buNone/>
              <a:defRPr lang="zh-CN" sz="1400"/>
            </a:lvl2pPr>
            <a:lvl3pPr marL="914400" indent="0" latinLnBrk="0">
              <a:buNone/>
              <a:defRPr lang="zh-CN" sz="1200"/>
            </a:lvl3pPr>
            <a:lvl4pPr marL="1371600" indent="0" latinLnBrk="0">
              <a:buNone/>
              <a:defRPr lang="zh-CN" sz="1000"/>
            </a:lvl4pPr>
            <a:lvl5pPr marL="1828800" indent="0" latinLnBrk="0">
              <a:buNone/>
              <a:defRPr lang="zh-CN" sz="1000"/>
            </a:lvl5pPr>
            <a:lvl6pPr marL="2286000" indent="0" latinLnBrk="0">
              <a:buNone/>
              <a:defRPr lang="zh-CN" sz="1000"/>
            </a:lvl6pPr>
            <a:lvl7pPr marL="2743200" indent="0" latinLnBrk="0">
              <a:buNone/>
              <a:defRPr lang="zh-CN" sz="1000"/>
            </a:lvl7pPr>
            <a:lvl8pPr marL="3200400" indent="0" latinLnBrk="0">
              <a:buNone/>
              <a:defRPr lang="zh-CN" sz="1000"/>
            </a:lvl8pPr>
            <a:lvl9pPr marL="3657600" indent="0" latinLnBrk="0">
              <a:buNone/>
              <a:defRPr lang="zh-CN"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7CC0096-1860-4642-9CD2-0079EA5E7CD1}" type="datetimeFigureOut">
              <a:t>2016/10/26</a:t>
            </a:fld>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题注">
    <p:spTree>
      <p:nvGrpSpPr>
        <p:cNvPr id="1" name=""/>
        <p:cNvGrpSpPr/>
        <p:nvPr/>
      </p:nvGrpSpPr>
      <p:grpSpPr>
        <a:xfrm>
          <a:off x="0" y="0"/>
          <a:ext cx="0" cy="0"/>
          <a:chOff x="0" y="0"/>
          <a:chExt cx="0" cy="0"/>
        </a:xfrm>
      </p:grpSpPr>
      <p:sp>
        <p:nvSpPr>
          <p:cNvPr id="8" name="矩形 7"/>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sz="1600"/>
          </a:p>
        </p:txBody>
      </p:sp>
      <p:sp>
        <p:nvSpPr>
          <p:cNvPr id="2" name="标题 1"/>
          <p:cNvSpPr>
            <a:spLocks noGrp="1"/>
          </p:cNvSpPr>
          <p:nvPr>
            <p:ph type="title"/>
          </p:nvPr>
        </p:nvSpPr>
        <p:spPr>
          <a:xfrm>
            <a:off x="7997952" y="1600200"/>
            <a:ext cx="3127248" cy="1828800"/>
          </a:xfrm>
        </p:spPr>
        <p:txBody>
          <a:bodyPr anchor="b">
            <a:normAutofit/>
          </a:bodyPr>
          <a:lstStyle>
            <a:lvl1pPr latinLnBrk="0">
              <a:defRPr lang="zh-CN" sz="3400"/>
            </a:lvl1pPr>
          </a:lstStyle>
          <a:p>
            <a:r>
              <a:rPr lang="zh-CN" altLang="en-US"/>
              <a:t>单击此处编辑母版标题样式</a:t>
            </a:r>
            <a:endParaRPr lang="zh-CN"/>
          </a:p>
        </p:txBody>
      </p:sp>
      <p:sp>
        <p:nvSpPr>
          <p:cNvPr id="3" name="图片占位符 2"/>
          <p:cNvSpPr>
            <a:spLocks noGrp="1"/>
          </p:cNvSpPr>
          <p:nvPr>
            <p:ph type="pic" idx="1"/>
          </p:nvPr>
        </p:nvSpPr>
        <p:spPr>
          <a:xfrm>
            <a:off x="781251" y="777240"/>
            <a:ext cx="6400800" cy="5303520"/>
          </a:xfrm>
        </p:spPr>
        <p:txBody>
          <a:bodyPr tIns="457200">
            <a:normAutofit/>
          </a:bodyPr>
          <a:lstStyle>
            <a:lvl1pPr marL="0" indent="0" algn="ctr" latinLnBrk="0">
              <a:buNone/>
              <a:defRPr lang="zh-CN" sz="2000"/>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a:p>
        </p:txBody>
      </p:sp>
      <p:sp>
        <p:nvSpPr>
          <p:cNvPr id="4" name="文本占位符 3"/>
          <p:cNvSpPr>
            <a:spLocks noGrp="1"/>
          </p:cNvSpPr>
          <p:nvPr>
            <p:ph type="body" sz="half" idx="2"/>
          </p:nvPr>
        </p:nvSpPr>
        <p:spPr>
          <a:xfrm>
            <a:off x="7997952" y="3429000"/>
            <a:ext cx="3127248" cy="1828800"/>
          </a:xfrm>
        </p:spPr>
        <p:txBody>
          <a:bodyPr/>
          <a:lstStyle>
            <a:lvl1pPr marL="0" indent="0" latinLnBrk="0">
              <a:spcBef>
                <a:spcPts val="0"/>
              </a:spcBef>
              <a:buNone/>
              <a:defRPr lang="zh-CN" sz="1600"/>
            </a:lvl1pPr>
            <a:lvl2pPr marL="457200" indent="0" latinLnBrk="0">
              <a:buNone/>
              <a:defRPr lang="zh-CN" sz="1400"/>
            </a:lvl2pPr>
            <a:lvl3pPr marL="914400" indent="0" latinLnBrk="0">
              <a:buNone/>
              <a:defRPr lang="zh-CN" sz="1200"/>
            </a:lvl3pPr>
            <a:lvl4pPr marL="1371600" indent="0" latinLnBrk="0">
              <a:buNone/>
              <a:defRPr lang="zh-CN" sz="1000"/>
            </a:lvl4pPr>
            <a:lvl5pPr marL="1828800" indent="0" latinLnBrk="0">
              <a:buNone/>
              <a:defRPr lang="zh-CN" sz="1000"/>
            </a:lvl5pPr>
            <a:lvl6pPr marL="2286000" indent="0" latinLnBrk="0">
              <a:buNone/>
              <a:defRPr lang="zh-CN" sz="1000"/>
            </a:lvl6pPr>
            <a:lvl7pPr marL="2743200" indent="0" latinLnBrk="0">
              <a:buNone/>
              <a:defRPr lang="zh-CN" sz="1000"/>
            </a:lvl7pPr>
            <a:lvl8pPr marL="3200400" indent="0" latinLnBrk="0">
              <a:buNone/>
              <a:defRPr lang="zh-CN" sz="1000"/>
            </a:lvl8pPr>
            <a:lvl9pPr marL="3657600" indent="0" latinLnBrk="0">
              <a:buNone/>
              <a:defRPr lang="zh-CN"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7CC0096-1860-4642-9CD2-0079EA5E7CD1}" type="datetimeFigureOut">
              <a:t>2016/10/26</a:t>
            </a:fld>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zh-CN"/>
              <a:t>单击此处编辑母版标题样式</a:t>
            </a:r>
          </a:p>
        </p:txBody>
      </p:sp>
      <p:sp>
        <p:nvSpPr>
          <p:cNvPr id="3" name="文本占位符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4" name="日期占位符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latinLnBrk="0">
              <a:defRPr lang="zh-CN" sz="800">
                <a:solidFill>
                  <a:schemeClr val="tx1">
                    <a:lumMod val="85000"/>
                  </a:schemeClr>
                </a:solidFill>
                <a:latin typeface="微软雅黑" panose="020B0503020204020204" pitchFamily="34" charset="-122"/>
                <a:ea typeface="微软雅黑" panose="020B0503020204020204" pitchFamily="34" charset="-122"/>
              </a:defRPr>
            </a:lvl1pPr>
          </a:lstStyle>
          <a:p>
            <a:fld id="{37CC0096-1860-4642-9CD2-0079EA5E7CD1}" type="datetimeFigureOut">
              <a:rPr lang="en-US" altLang="zh-CN" smtClean="0"/>
              <a:pPr/>
              <a:t>10/26/2016</a:t>
            </a:fld>
            <a:endParaRPr lang="zh-CN" altLang="en-US"/>
          </a:p>
        </p:txBody>
      </p:sp>
      <p:sp>
        <p:nvSpPr>
          <p:cNvPr id="5" name="页脚占位符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latinLnBrk="0">
              <a:defRPr lang="zh-CN" sz="800">
                <a:solidFill>
                  <a:schemeClr val="tx1">
                    <a:lumMod val="85000"/>
                  </a:schemeClr>
                </a:solidFill>
                <a:latin typeface="微软雅黑" panose="020B0503020204020204" pitchFamily="34" charset="-122"/>
                <a:ea typeface="微软雅黑" panose="020B0503020204020204" pitchFamily="34" charset="-122"/>
              </a:defRPr>
            </a:lvl1pPr>
          </a:lstStyle>
          <a:p>
            <a:endParaRPr lang="zh-CN" altLang="en-US"/>
          </a:p>
        </p:txBody>
      </p:sp>
      <p:sp>
        <p:nvSpPr>
          <p:cNvPr id="6" name="幻灯片编号占位符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latinLnBrk="0">
              <a:defRPr lang="zh-CN" sz="800">
                <a:solidFill>
                  <a:schemeClr val="tx1">
                    <a:lumMod val="85000"/>
                  </a:schemeClr>
                </a:solidFill>
                <a:latin typeface="微软雅黑" panose="020B0503020204020204" pitchFamily="34" charset="-122"/>
                <a:ea typeface="微软雅黑" panose="020B0503020204020204" pitchFamily="34" charset="-122"/>
              </a:defRPr>
            </a:lvl1pPr>
          </a:lstStyle>
          <a:p>
            <a:fld id="{E31375A4-56A4-47D6-9801-1991572033F7}" type="slidenum">
              <a:rPr lang="en-US" altLang="zh-CN" smtClean="0"/>
              <a:pPr/>
              <a:t>‹#›</a:t>
            </a:fld>
            <a:endParaRPr lang="en-US" altLang="zh-CN"/>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lang="zh-CN" sz="3400" kern="1200">
          <a:solidFill>
            <a:schemeClr val="accent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lang="zh-CN" sz="2000" kern="1200">
          <a:solidFill>
            <a:schemeClr val="tx1">
              <a:lumMod val="85000"/>
            </a:schemeClr>
          </a:solidFill>
          <a:latin typeface="微软雅黑" panose="020B0503020204020204" pitchFamily="34" charset="-122"/>
          <a:ea typeface="微软雅黑" panose="020B0503020204020204" pitchFamily="34" charset="-122"/>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lang="zh-CN" sz="1800" kern="1200">
          <a:solidFill>
            <a:schemeClr val="tx1">
              <a:lumMod val="85000"/>
            </a:schemeClr>
          </a:solidFill>
          <a:latin typeface="微软雅黑" panose="020B0503020204020204" pitchFamily="34" charset="-122"/>
          <a:ea typeface="微软雅黑" panose="020B0503020204020204" pitchFamily="34" charset="-122"/>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lang="zh-CN" sz="1600" kern="1200">
          <a:solidFill>
            <a:schemeClr val="tx1">
              <a:lumMod val="85000"/>
            </a:schemeClr>
          </a:solidFill>
          <a:latin typeface="微软雅黑" panose="020B0503020204020204" pitchFamily="34" charset="-122"/>
          <a:ea typeface="微软雅黑" panose="020B0503020204020204" pitchFamily="34" charset="-122"/>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lumMod val="85000"/>
            </a:schemeClr>
          </a:solidFill>
          <a:latin typeface="微软雅黑" panose="020B0503020204020204" pitchFamily="34" charset="-122"/>
          <a:ea typeface="微软雅黑" panose="020B0503020204020204" pitchFamily="34" charset="-122"/>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lumMod val="85000"/>
            </a:schemeClr>
          </a:solidFill>
          <a:latin typeface="微软雅黑" panose="020B0503020204020204" pitchFamily="34" charset="-122"/>
          <a:ea typeface="微软雅黑" panose="020B0503020204020204" pitchFamily="34" charset="-122"/>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9pPr>
    </p:bodyStyle>
    <p:otherStyle>
      <a:defPPr>
        <a:defRPr lang="zh-CN"/>
      </a:defPPr>
      <a:lvl1pPr marL="0" algn="l" defTabSz="914400" rtl="0" eaLnBrk="1" latinLnBrk="0" hangingPunct="1">
        <a:defRPr lang="zh-CN" sz="1800" kern="1200">
          <a:solidFill>
            <a:schemeClr val="tx1"/>
          </a:solidFill>
          <a:latin typeface="+mn-lt"/>
          <a:ea typeface="+mn-ea"/>
          <a:cs typeface="+mn-cs"/>
        </a:defRPr>
      </a:lvl1pPr>
      <a:lvl2pPr marL="457200" algn="l" defTabSz="914400" rtl="0" eaLnBrk="1" latinLnBrk="0" hangingPunct="1">
        <a:defRPr lang="zh-CN" sz="1800" kern="1200">
          <a:solidFill>
            <a:schemeClr val="tx1"/>
          </a:solidFill>
          <a:latin typeface="+mn-lt"/>
          <a:ea typeface="+mn-ea"/>
          <a:cs typeface="+mn-cs"/>
        </a:defRPr>
      </a:lvl2pPr>
      <a:lvl3pPr marL="914400" algn="l" defTabSz="914400" rtl="0" eaLnBrk="1" latinLnBrk="0" hangingPunct="1">
        <a:defRPr lang="zh-CN" sz="1800" kern="1200">
          <a:solidFill>
            <a:schemeClr val="tx1"/>
          </a:solidFill>
          <a:latin typeface="+mn-lt"/>
          <a:ea typeface="+mn-ea"/>
          <a:cs typeface="+mn-cs"/>
        </a:defRPr>
      </a:lvl3pPr>
      <a:lvl4pPr marL="1371600" algn="l" defTabSz="914400" rtl="0" eaLnBrk="1" latinLnBrk="0" hangingPunct="1">
        <a:defRPr lang="zh-CN" sz="1800" kern="1200">
          <a:solidFill>
            <a:schemeClr val="tx1"/>
          </a:solidFill>
          <a:latin typeface="+mn-lt"/>
          <a:ea typeface="+mn-ea"/>
          <a:cs typeface="+mn-cs"/>
        </a:defRPr>
      </a:lvl4pPr>
      <a:lvl5pPr marL="1828800" algn="l" defTabSz="914400" rtl="0" eaLnBrk="1" latinLnBrk="0" hangingPunct="1">
        <a:defRPr lang="zh-CN" sz="1800" kern="1200">
          <a:solidFill>
            <a:schemeClr val="tx1"/>
          </a:solidFill>
          <a:latin typeface="+mn-lt"/>
          <a:ea typeface="+mn-ea"/>
          <a:cs typeface="+mn-cs"/>
        </a:defRPr>
      </a:lvl5pPr>
      <a:lvl6pPr marL="2286000" algn="l" defTabSz="914400" rtl="0" eaLnBrk="1" latinLnBrk="0" hangingPunct="1">
        <a:defRPr lang="zh-CN" sz="1800" kern="1200">
          <a:solidFill>
            <a:schemeClr val="tx1"/>
          </a:solidFill>
          <a:latin typeface="+mn-lt"/>
          <a:ea typeface="+mn-ea"/>
          <a:cs typeface="+mn-cs"/>
        </a:defRPr>
      </a:lvl6pPr>
      <a:lvl7pPr marL="2743200" algn="l" defTabSz="914400" rtl="0" eaLnBrk="1" latinLnBrk="0" hangingPunct="1">
        <a:defRPr lang="zh-CN" sz="1800" kern="1200">
          <a:solidFill>
            <a:schemeClr val="tx1"/>
          </a:solidFill>
          <a:latin typeface="+mn-lt"/>
          <a:ea typeface="+mn-ea"/>
          <a:cs typeface="+mn-cs"/>
        </a:defRPr>
      </a:lvl7pPr>
      <a:lvl8pPr marL="3200400" algn="l" defTabSz="914400" rtl="0" eaLnBrk="1" latinLnBrk="0" hangingPunct="1">
        <a:defRPr lang="zh-CN" sz="1800" kern="1200">
          <a:solidFill>
            <a:schemeClr val="tx1"/>
          </a:solidFill>
          <a:latin typeface="+mn-lt"/>
          <a:ea typeface="+mn-ea"/>
          <a:cs typeface="+mn-cs"/>
        </a:defRPr>
      </a:lvl8pPr>
      <a:lvl9pPr marL="3657600" algn="l" defTabSz="914400" rtl="0" eaLnBrk="1" latinLnBrk="0" hangingPunct="1">
        <a:defRPr lang="zh-CN"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guide id="3" orient="horz" pos="1008">
          <p15:clr>
            <a:srgbClr val="F26B43"/>
          </p15:clr>
        </p15:guide>
        <p15:guide id="4" orient="horz" pos="1152">
          <p15:clr>
            <a:srgbClr val="F26B43"/>
          </p15:clr>
        </p15:guide>
        <p15:guide id="5" orient="horz" pos="3840">
          <p15:clr>
            <a:srgbClr val="F26B43"/>
          </p15:clr>
        </p15:guide>
        <p15:guide id="6" orient="horz" pos="288">
          <p15:clr>
            <a:srgbClr val="F26B43"/>
          </p15:clr>
        </p15:guide>
        <p15:guide id="7" pos="6720">
          <p15:clr>
            <a:srgbClr val="F26B43"/>
          </p15:clr>
        </p15:guide>
        <p15:guide id="8" pos="960">
          <p15:clr>
            <a:srgbClr val="F26B43"/>
          </p15:clr>
        </p15:guide>
        <p15:guide id="9" pos="672">
          <p15:clr>
            <a:srgbClr val="F26B43"/>
          </p15:clr>
        </p15:guide>
        <p15:guide id="10" pos="700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Android N </a:t>
            </a:r>
            <a:r>
              <a:rPr lang="zh-CN" altLang="en-US" dirty="0"/>
              <a:t>技术分享</a:t>
            </a:r>
            <a:endParaRPr lang="zh-CN" dirty="0"/>
          </a:p>
        </p:txBody>
      </p:sp>
      <p:sp>
        <p:nvSpPr>
          <p:cNvPr id="3" name="副标题 2"/>
          <p:cNvSpPr>
            <a:spLocks noGrp="1"/>
          </p:cNvSpPr>
          <p:nvPr>
            <p:ph type="subTitle" idx="1"/>
          </p:nvPr>
        </p:nvSpPr>
        <p:spPr/>
        <p:txBody>
          <a:bodyPr/>
          <a:lstStyle/>
          <a:p>
            <a:pPr algn="r"/>
            <a:r>
              <a:rPr lang="zh-CN" altLang="en-US" dirty="0"/>
              <a:t>分享人：王鑫</a:t>
            </a:r>
            <a:endParaRPr lang="en-US" altLang="zh-CN" dirty="0"/>
          </a:p>
          <a:p>
            <a:pPr algn="r"/>
            <a:r>
              <a:rPr lang="en-US" altLang="zh-CN" dirty="0"/>
              <a:t>2016/10/26</a:t>
            </a:r>
          </a:p>
        </p:txBody>
      </p:sp>
    </p:spTree>
    <p:extLst>
      <p:ext uri="{BB962C8B-B14F-4D97-AF65-F5344CB8AC3E}">
        <p14:creationId xmlns:p14="http://schemas.microsoft.com/office/powerpoint/2010/main" val="242453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活动通知</a:t>
            </a:r>
            <a:r>
              <a:rPr lang="en-US" altLang="zh-CN" dirty="0"/>
              <a:t>	</a:t>
            </a:r>
            <a:endParaRPr lang="zh-CN" dirty="0"/>
          </a:p>
        </p:txBody>
      </p:sp>
      <p:sp>
        <p:nvSpPr>
          <p:cNvPr id="3" name="内容占位符 13"/>
          <p:cNvSpPr>
            <a:spLocks noGrp="1"/>
          </p:cNvSpPr>
          <p:nvPr>
            <p:ph idx="1"/>
          </p:nvPr>
        </p:nvSpPr>
        <p:spPr>
          <a:xfrm>
            <a:off x="1524000" y="1828800"/>
            <a:ext cx="9144000" cy="4267200"/>
          </a:xfrm>
        </p:spPr>
        <p:txBody>
          <a:bodyPr/>
          <a:lstStyle/>
          <a:p>
            <a:pPr>
              <a:lnSpc>
                <a:spcPct val="150000"/>
              </a:lnSpc>
            </a:pPr>
            <a:r>
              <a:rPr lang="zh-CN" altLang="en-US" dirty="0"/>
              <a:t>捆绑通知</a:t>
            </a:r>
          </a:p>
        </p:txBody>
      </p:sp>
      <p:pic>
        <p:nvPicPr>
          <p:cNvPr id="4" name="图片 3"/>
          <p:cNvPicPr>
            <a:picLocks noChangeAspect="1"/>
          </p:cNvPicPr>
          <p:nvPr/>
        </p:nvPicPr>
        <p:blipFill>
          <a:blip r:embed="rId2"/>
          <a:stretch>
            <a:fillRect/>
          </a:stretch>
        </p:blipFill>
        <p:spPr>
          <a:xfrm>
            <a:off x="1535304" y="2420889"/>
            <a:ext cx="8481108" cy="3579088"/>
          </a:xfrm>
          <a:prstGeom prst="rect">
            <a:avLst/>
          </a:prstGeom>
        </p:spPr>
      </p:pic>
    </p:spTree>
    <p:extLst>
      <p:ext uri="{BB962C8B-B14F-4D97-AF65-F5344CB8AC3E}">
        <p14:creationId xmlns:p14="http://schemas.microsoft.com/office/powerpoint/2010/main" val="17527315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21844" y="116632"/>
            <a:ext cx="9144000" cy="1143000"/>
          </a:xfrm>
        </p:spPr>
        <p:txBody>
          <a:bodyPr/>
          <a:lstStyle/>
          <a:p>
            <a:r>
              <a:rPr lang="en-US" altLang="zh-CN" dirty="0"/>
              <a:t>2.1 </a:t>
            </a:r>
            <a:r>
              <a:rPr lang="zh-CN" altLang="en-US" dirty="0"/>
              <a:t>捆绑通知</a:t>
            </a:r>
            <a:r>
              <a:rPr lang="en-US" altLang="zh-CN" dirty="0"/>
              <a:t>	</a:t>
            </a:r>
            <a:endParaRPr lang="zh-CN" dirty="0"/>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2610" y="1260443"/>
            <a:ext cx="2915816" cy="5183672"/>
          </a:xfrm>
          <a:prstGeom prst="rect">
            <a:avLst/>
          </a:prstGeom>
        </p:spPr>
      </p:pic>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31344" y="1256609"/>
            <a:ext cx="2920128" cy="5191339"/>
          </a:xfrm>
          <a:prstGeom prst="rect">
            <a:avLst/>
          </a:prstGeom>
        </p:spPr>
      </p:pic>
      <p:sp>
        <p:nvSpPr>
          <p:cNvPr id="7" name="矩形 6"/>
          <p:cNvSpPr/>
          <p:nvPr/>
        </p:nvSpPr>
        <p:spPr>
          <a:xfrm>
            <a:off x="7234390" y="1256609"/>
            <a:ext cx="3528392" cy="1323439"/>
          </a:xfrm>
          <a:prstGeom prst="rect">
            <a:avLst/>
          </a:prstGeom>
        </p:spPr>
        <p:txBody>
          <a:bodyPr wrap="square">
            <a:spAutoFit/>
          </a:bodyPr>
          <a:lstStyle/>
          <a:p>
            <a:r>
              <a:rPr lang="zh-CN" altLang="en-US" sz="2000" dirty="0"/>
              <a:t>系统会将消息组合在一起（例如，按消息主题）并显示组。用户可以适当地进行</a:t>
            </a:r>
            <a:r>
              <a:rPr lang="en-US" altLang="zh-CN" sz="2000" dirty="0"/>
              <a:t>Dismiss</a:t>
            </a:r>
            <a:r>
              <a:rPr lang="zh-CN" altLang="en-US" sz="2000" dirty="0"/>
              <a:t>或</a:t>
            </a:r>
            <a:r>
              <a:rPr lang="en-US" altLang="zh-CN" sz="2000" dirty="0"/>
              <a:t>Archive</a:t>
            </a:r>
            <a:r>
              <a:rPr lang="zh-CN" altLang="en-US" sz="2000" dirty="0"/>
              <a:t>等操作。</a:t>
            </a:r>
          </a:p>
        </p:txBody>
      </p:sp>
      <p:sp>
        <p:nvSpPr>
          <p:cNvPr id="3" name="文本框 2"/>
          <p:cNvSpPr txBox="1"/>
          <p:nvPr/>
        </p:nvSpPr>
        <p:spPr>
          <a:xfrm>
            <a:off x="7234390" y="2708920"/>
            <a:ext cx="1525392" cy="3693319"/>
          </a:xfrm>
          <a:prstGeom prst="rect">
            <a:avLst/>
          </a:prstGeom>
          <a:noFill/>
        </p:spPr>
        <p:txBody>
          <a:bodyPr wrap="square" rtlCol="0">
            <a:spAutoFit/>
          </a:bodyPr>
          <a:lstStyle/>
          <a:p>
            <a:r>
              <a:rPr lang="zh-CN" altLang="en-US" dirty="0"/>
              <a:t>推荐游戏：</a:t>
            </a:r>
            <a:r>
              <a:rPr lang="en-US" altLang="zh-CN" dirty="0" err="1"/>
              <a:t>HungeMoji</a:t>
            </a:r>
            <a:r>
              <a:rPr lang="zh-CN" altLang="en-US" dirty="0"/>
              <a:t>。一个</a:t>
            </a:r>
            <a:r>
              <a:rPr lang="en-US" altLang="zh-CN" dirty="0"/>
              <a:t>Notification</a:t>
            </a:r>
            <a:r>
              <a:rPr lang="zh-CN" altLang="en-US" dirty="0"/>
              <a:t>游戏。打开通知栏，用手指划掉炸弹</a:t>
            </a:r>
            <a:r>
              <a:rPr lang="en-US" altLang="zh-CN" dirty="0"/>
              <a:t>notification</a:t>
            </a:r>
            <a:r>
              <a:rPr lang="zh-CN" altLang="en-US" dirty="0"/>
              <a:t>和加分</a:t>
            </a:r>
            <a:r>
              <a:rPr lang="en-US" altLang="zh-CN" dirty="0"/>
              <a:t>notification</a:t>
            </a:r>
            <a:r>
              <a:rPr lang="zh-CN" altLang="en-US" dirty="0"/>
              <a:t>，让猴子吃到更多的水果</a:t>
            </a:r>
            <a:r>
              <a:rPr lang="en-US" altLang="zh-CN" dirty="0"/>
              <a:t>notification </a:t>
            </a:r>
            <a:r>
              <a:rPr lang="zh-CN" altLang="en-US" dirty="0"/>
              <a:t>。</a:t>
            </a:r>
          </a:p>
        </p:txBody>
      </p:sp>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832304" y="2708920"/>
            <a:ext cx="2250494" cy="3735195"/>
          </a:xfrm>
          <a:prstGeom prst="rect">
            <a:avLst/>
          </a:prstGeom>
        </p:spPr>
      </p:pic>
    </p:spTree>
    <p:extLst>
      <p:ext uri="{BB962C8B-B14F-4D97-AF65-F5344CB8AC3E}">
        <p14:creationId xmlns:p14="http://schemas.microsoft.com/office/powerpoint/2010/main" val="3704438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24000" y="260648"/>
            <a:ext cx="9144000" cy="1143000"/>
          </a:xfrm>
        </p:spPr>
        <p:txBody>
          <a:bodyPr/>
          <a:lstStyle/>
          <a:p>
            <a:r>
              <a:rPr lang="en-US" altLang="zh-CN" dirty="0"/>
              <a:t>2.1 </a:t>
            </a:r>
            <a:r>
              <a:rPr lang="zh-CN" altLang="en-US" dirty="0"/>
              <a:t>捆绑通知</a:t>
            </a:r>
            <a:r>
              <a:rPr lang="en-US" altLang="zh-CN" dirty="0"/>
              <a:t>-</a:t>
            </a:r>
            <a:r>
              <a:rPr lang="zh-CN" altLang="en-US" dirty="0"/>
              <a:t>代码</a:t>
            </a:r>
            <a:endParaRPr lang="zh-CN" dirty="0"/>
          </a:p>
        </p:txBody>
      </p:sp>
      <p:sp>
        <p:nvSpPr>
          <p:cNvPr id="6" name="Rectangle 1"/>
          <p:cNvSpPr>
            <a:spLocks noChangeArrowheads="1"/>
          </p:cNvSpPr>
          <p:nvPr/>
        </p:nvSpPr>
        <p:spPr bwMode="auto">
          <a:xfrm>
            <a:off x="1524000" y="1556796"/>
            <a:ext cx="9396536" cy="2462213"/>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zh-CN" sz="1400" b="0" i="0" u="none" strike="noStrike" cap="none" normalizeH="0" baseline="0" dirty="0">
                <a:ln>
                  <a:noFill/>
                </a:ln>
                <a:solidFill>
                  <a:srgbClr val="808080"/>
                </a:solidFill>
                <a:effectLst/>
                <a:latin typeface="Consolas" panose="020B0609020204030204" pitchFamily="49" charset="0"/>
              </a:rPr>
              <a:t>// </a:t>
            </a:r>
            <a:r>
              <a:rPr kumimoji="0" lang="zh-CN" altLang="zh-CN" sz="1400"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t>创建一个通知并发出</a:t>
            </a:r>
            <a:br>
              <a:rPr kumimoji="0" lang="zh-CN" altLang="zh-CN" sz="1400"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br>
            <a:r>
              <a:rPr kumimoji="0" lang="zh-CN" altLang="zh-CN" sz="1400" b="0" i="0" u="none" strike="noStrike" cap="none" normalizeH="0" baseline="0" dirty="0">
                <a:ln>
                  <a:noFill/>
                </a:ln>
                <a:solidFill>
                  <a:srgbClr val="CC7832"/>
                </a:solidFill>
                <a:effectLst/>
                <a:latin typeface="Consolas" panose="020B0609020204030204" pitchFamily="49" charset="0"/>
              </a:rPr>
              <a:t>final int </a:t>
            </a:r>
            <a:r>
              <a:rPr kumimoji="0" lang="zh-CN" altLang="zh-CN" sz="1400" b="0" i="0" u="none" strike="noStrike" cap="none" normalizeH="0" baseline="0" dirty="0">
                <a:ln>
                  <a:noFill/>
                </a:ln>
                <a:solidFill>
                  <a:srgbClr val="A9B7C6"/>
                </a:solidFill>
                <a:effectLst/>
                <a:latin typeface="Consolas" panose="020B0609020204030204" pitchFamily="49" charset="0"/>
              </a:rPr>
              <a:t>notificationId = getNewNotificationId()</a:t>
            </a:r>
            <a:r>
              <a:rPr kumimoji="0" lang="zh-CN" altLang="zh-CN" sz="1400" b="0" i="0" u="none" strike="noStrike" cap="none" normalizeH="0" baseline="0" dirty="0">
                <a:ln>
                  <a:noFill/>
                </a:ln>
                <a:solidFill>
                  <a:srgbClr val="CC7832"/>
                </a:solidFill>
                <a:effectLst/>
                <a:latin typeface="Consolas" panose="020B0609020204030204" pitchFamily="49" charset="0"/>
              </a:rPr>
              <a:t>;</a:t>
            </a:r>
            <a:r>
              <a:rPr lang="en-US" altLang="zh-CN" sz="1400" dirty="0">
                <a:solidFill>
                  <a:srgbClr val="808080"/>
                </a:solidFill>
                <a:latin typeface="宋体" panose="02010600030101010101" pitchFamily="2" charset="-122"/>
                <a:ea typeface="宋体" panose="02010600030101010101" pitchFamily="2" charset="-122"/>
              </a:rPr>
              <a:t>//id</a:t>
            </a:r>
            <a:r>
              <a:rPr lang="zh-CN" altLang="en-US" sz="1400" dirty="0">
                <a:solidFill>
                  <a:srgbClr val="808080"/>
                </a:solidFill>
                <a:latin typeface="宋体" panose="02010600030101010101" pitchFamily="2" charset="-122"/>
                <a:ea typeface="宋体" panose="02010600030101010101" pitchFamily="2" charset="-122"/>
              </a:rPr>
              <a:t>自增</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final </a:t>
            </a:r>
            <a:r>
              <a:rPr kumimoji="0" lang="zh-CN" altLang="zh-CN" sz="1400" b="0" i="0" u="none" strike="noStrike" cap="none" normalizeH="0" baseline="0" dirty="0">
                <a:ln>
                  <a:noFill/>
                </a:ln>
                <a:solidFill>
                  <a:srgbClr val="A9B7C6"/>
                </a:solidFill>
                <a:effectLst/>
                <a:latin typeface="Consolas" panose="020B0609020204030204" pitchFamily="49" charset="0"/>
              </a:rPr>
              <a:t>NotificationCompat.Builder builder = </a:t>
            </a:r>
            <a:r>
              <a:rPr kumimoji="0" lang="zh-CN" altLang="zh-CN" sz="1400" b="0" i="0" u="none" strike="noStrike" cap="none" normalizeH="0" baseline="0" dirty="0">
                <a:ln>
                  <a:noFill/>
                </a:ln>
                <a:solidFill>
                  <a:srgbClr val="CC7832"/>
                </a:solidFill>
                <a:effectLst/>
                <a:latin typeface="Consolas" panose="020B0609020204030204" pitchFamily="49" charset="0"/>
              </a:rPr>
              <a:t>new </a:t>
            </a:r>
            <a:r>
              <a:rPr kumimoji="0" lang="zh-CN" altLang="zh-CN" sz="1400" b="0" i="0" u="none" strike="noStrike" cap="none" normalizeH="0" baseline="0" dirty="0">
                <a:ln>
                  <a:noFill/>
                </a:ln>
                <a:solidFill>
                  <a:srgbClr val="A9B7C6"/>
                </a:solidFill>
                <a:effectLst/>
                <a:latin typeface="Consolas" panose="020B0609020204030204" pitchFamily="49" charset="0"/>
              </a:rPr>
              <a:t>NotificationCompat.Builder(getActivity())</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.setSmallIcon(R.mipmap.</a:t>
            </a:r>
            <a:r>
              <a:rPr kumimoji="0" lang="zh-CN" altLang="zh-CN" sz="1400" b="0" i="1" u="none" strike="noStrike" cap="none" normalizeH="0" baseline="0" dirty="0">
                <a:ln>
                  <a:noFill/>
                </a:ln>
                <a:solidFill>
                  <a:srgbClr val="9876AA"/>
                </a:solidFill>
                <a:effectLst/>
                <a:latin typeface="Consolas" panose="020B0609020204030204" pitchFamily="49" charset="0"/>
              </a:rPr>
              <a:t>ic_notification</a:t>
            </a:r>
            <a:r>
              <a:rPr kumimoji="0" lang="zh-CN" altLang="zh-CN" sz="1400" b="0" i="0" u="none" strike="noStrike" cap="none" normalizeH="0" baseline="0" dirty="0">
                <a:ln>
                  <a:noFill/>
                </a:ln>
                <a:solidFill>
                  <a:srgbClr val="A9B7C6"/>
                </a:solidFill>
                <a:effectLst/>
                <a:latin typeface="Consolas" panose="020B0609020204030204" pitchFamily="49" charset="0"/>
              </a:rPr>
              <a:t>)</a:t>
            </a:r>
            <a:r>
              <a:rPr lang="en-US" altLang="zh-CN" sz="1400" dirty="0">
                <a:solidFill>
                  <a:srgbClr val="808080"/>
                </a:solidFill>
                <a:latin typeface="宋体" panose="02010600030101010101" pitchFamily="2" charset="-122"/>
                <a:ea typeface="宋体" panose="02010600030101010101" pitchFamily="2" charset="-122"/>
              </a:rPr>
              <a:t> //</a:t>
            </a:r>
            <a:r>
              <a:rPr lang="zh-CN" altLang="en-US" sz="1400" dirty="0">
                <a:solidFill>
                  <a:srgbClr val="808080"/>
                </a:solidFill>
                <a:latin typeface="宋体" panose="02010600030101010101" pitchFamily="2" charset="-122"/>
                <a:ea typeface="宋体" panose="02010600030101010101" pitchFamily="2" charset="-122"/>
              </a:rPr>
              <a:t>必填项</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.setContentTitle(getString(R.string.</a:t>
            </a:r>
            <a:r>
              <a:rPr kumimoji="0" lang="zh-CN" altLang="zh-CN" sz="1400" b="0" i="1" u="none" strike="noStrike" cap="none" normalizeH="0" baseline="0" dirty="0">
                <a:ln>
                  <a:noFill/>
                </a:ln>
                <a:solidFill>
                  <a:srgbClr val="9876AA"/>
                </a:solidFill>
                <a:effectLst/>
                <a:latin typeface="Consolas" panose="020B0609020204030204" pitchFamily="49" charset="0"/>
              </a:rPr>
              <a:t>sample_notification_title</a:t>
            </a:r>
            <a:r>
              <a:rPr kumimoji="0" lang="zh-CN" altLang="zh-CN" sz="1400" b="0" i="0" u="none" strike="noStrike" cap="none" normalizeH="0" baseline="0" dirty="0">
                <a:ln>
                  <a:noFill/>
                </a:ln>
                <a:solidFill>
                  <a:srgbClr val="CC7832"/>
                </a:solidFill>
                <a:effectLst/>
                <a:latin typeface="Consolas" panose="020B0609020204030204" pitchFamily="49" charset="0"/>
              </a:rPr>
              <a:t>,</a:t>
            </a:r>
            <a:r>
              <a:rPr kumimoji="0" lang="zh-CN" altLang="zh-CN" sz="1400" b="0" i="0" u="none" strike="noStrike" cap="none" normalizeH="0" baseline="0" dirty="0">
                <a:ln>
                  <a:noFill/>
                </a:ln>
                <a:solidFill>
                  <a:srgbClr val="A9B7C6"/>
                </a:solidFill>
                <a:effectLst/>
                <a:latin typeface="Consolas" panose="020B0609020204030204" pitchFamily="49" charset="0"/>
              </a:rPr>
              <a:t>notificationId))</a:t>
            </a:r>
            <a:r>
              <a:rPr lang="en-US" altLang="zh-CN" sz="1400" dirty="0">
                <a:solidFill>
                  <a:srgbClr val="808080"/>
                </a:solidFill>
                <a:latin typeface="宋体" panose="02010600030101010101" pitchFamily="2" charset="-122"/>
                <a:ea typeface="宋体" panose="02010600030101010101" pitchFamily="2" charset="-122"/>
              </a:rPr>
              <a:t>//</a:t>
            </a:r>
            <a:r>
              <a:rPr lang="zh-CN" altLang="en-US" sz="1400" dirty="0">
                <a:solidFill>
                  <a:srgbClr val="808080"/>
                </a:solidFill>
                <a:latin typeface="宋体" panose="02010600030101010101" pitchFamily="2" charset="-122"/>
                <a:ea typeface="宋体" panose="02010600030101010101" pitchFamily="2" charset="-122"/>
              </a:rPr>
              <a:t>必填项</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.setContentText(getString(R.string.</a:t>
            </a:r>
            <a:r>
              <a:rPr kumimoji="0" lang="zh-CN" altLang="zh-CN" sz="1400" b="0" i="1" u="none" strike="noStrike" cap="none" normalizeH="0" baseline="0" dirty="0">
                <a:ln>
                  <a:noFill/>
                </a:ln>
                <a:solidFill>
                  <a:srgbClr val="9876AA"/>
                </a:solidFill>
                <a:effectLst/>
                <a:latin typeface="Consolas" panose="020B0609020204030204" pitchFamily="49" charset="0"/>
              </a:rPr>
              <a:t>sample_notification_content</a:t>
            </a:r>
            <a:r>
              <a:rPr kumimoji="0" lang="zh-CN" altLang="zh-CN" sz="1400" b="0" i="0" u="none" strike="noStrike" cap="none" normalizeH="0" baseline="0" dirty="0">
                <a:ln>
                  <a:noFill/>
                </a:ln>
                <a:solidFill>
                  <a:srgbClr val="A9B7C6"/>
                </a:solidFill>
                <a:effectLst/>
                <a:latin typeface="Consolas" panose="020B0609020204030204" pitchFamily="49" charset="0"/>
              </a:rPr>
              <a:t>))</a:t>
            </a:r>
            <a:r>
              <a:rPr lang="en-US" altLang="zh-CN" sz="1400" dirty="0">
                <a:solidFill>
                  <a:srgbClr val="808080"/>
                </a:solidFill>
                <a:latin typeface="宋体" panose="02010600030101010101" pitchFamily="2" charset="-122"/>
                <a:ea typeface="宋体" panose="02010600030101010101" pitchFamily="2" charset="-122"/>
              </a:rPr>
              <a:t>//</a:t>
            </a:r>
            <a:r>
              <a:rPr lang="zh-CN" altLang="en-US" sz="1400" dirty="0">
                <a:solidFill>
                  <a:srgbClr val="808080"/>
                </a:solidFill>
                <a:latin typeface="宋体" panose="02010600030101010101" pitchFamily="2" charset="-122"/>
                <a:ea typeface="宋体" panose="02010600030101010101" pitchFamily="2" charset="-122"/>
              </a:rPr>
              <a:t>必填项</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.setAutoCancel(</a:t>
            </a:r>
            <a:r>
              <a:rPr kumimoji="0" lang="zh-CN" altLang="zh-CN" sz="1400" b="0" i="0" u="none" strike="noStrike" cap="none" normalizeH="0" baseline="0" dirty="0">
                <a:ln>
                  <a:noFill/>
                </a:ln>
                <a:solidFill>
                  <a:srgbClr val="CC7832"/>
                </a:solidFill>
                <a:effectLst/>
                <a:latin typeface="Consolas" panose="020B0609020204030204" pitchFamily="49" charset="0"/>
              </a:rPr>
              <a:t>true</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.setDeleteIntent(</a:t>
            </a:r>
            <a:r>
              <a:rPr kumimoji="0" lang="zh-CN" altLang="zh-CN" sz="1400" b="0" i="0" u="none" strike="noStrike" cap="none" normalizeH="0" baseline="0" dirty="0">
                <a:ln>
                  <a:noFill/>
                </a:ln>
                <a:solidFill>
                  <a:srgbClr val="9876AA"/>
                </a:solidFill>
                <a:effectLst/>
                <a:latin typeface="Consolas" panose="020B0609020204030204" pitchFamily="49" charset="0"/>
              </a:rPr>
              <a:t>mDeletePendingIntent</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.setGroup(</a:t>
            </a:r>
            <a:r>
              <a:rPr kumimoji="0" lang="zh-CN" altLang="zh-CN" sz="1400" b="0" i="1" u="none" strike="noStrike" cap="none" normalizeH="0" baseline="0" dirty="0">
                <a:ln>
                  <a:noFill/>
                </a:ln>
                <a:solidFill>
                  <a:srgbClr val="9876AA"/>
                </a:solidFill>
                <a:effectLst/>
                <a:latin typeface="Consolas" panose="020B0609020204030204" pitchFamily="49" charset="0"/>
              </a:rPr>
              <a:t>NOTIFICATION_GROUP</a:t>
            </a:r>
            <a:r>
              <a:rPr kumimoji="0" lang="zh-CN" altLang="zh-CN" sz="1400" b="0" i="0" u="none" strike="noStrike" cap="none" normalizeH="0" baseline="0" dirty="0">
                <a:ln>
                  <a:noFill/>
                </a:ln>
                <a:solidFill>
                  <a:srgbClr val="A9B7C6"/>
                </a:solidFill>
                <a:effectLst/>
                <a:latin typeface="Consolas" panose="020B0609020204030204" pitchFamily="49" charset="0"/>
              </a:rPr>
              <a:t>)</a:t>
            </a:r>
            <a:r>
              <a:rPr kumimoji="0" lang="zh-CN" altLang="zh-CN" sz="1400" b="0" i="0" u="none" strike="noStrike" cap="none" normalizeH="0" baseline="0" dirty="0">
                <a:ln>
                  <a:noFill/>
                </a:ln>
                <a:solidFill>
                  <a:srgbClr val="CC7832"/>
                </a:solidFill>
                <a:effectLst/>
                <a:latin typeface="Consolas" panose="020B0609020204030204" pitchFamily="49" charset="0"/>
              </a:rPr>
              <a:t>;</a:t>
            </a:r>
            <a:r>
              <a:rPr lang="en-US" altLang="zh-CN" sz="1400" dirty="0">
                <a:solidFill>
                  <a:srgbClr val="808080"/>
                </a:solidFill>
                <a:latin typeface="宋体" panose="02010600030101010101" pitchFamily="2" charset="-122"/>
                <a:ea typeface="宋体" panose="02010600030101010101" pitchFamily="2" charset="-122"/>
              </a:rPr>
              <a:t>//</a:t>
            </a:r>
            <a:r>
              <a:rPr lang="zh-CN" altLang="en-US" sz="1400" dirty="0">
                <a:solidFill>
                  <a:srgbClr val="808080"/>
                </a:solidFill>
                <a:latin typeface="宋体" panose="02010600030101010101" pitchFamily="2" charset="-122"/>
                <a:ea typeface="宋体" panose="02010600030101010101" pitchFamily="2" charset="-122"/>
              </a:rPr>
              <a:t>使用相同的</a:t>
            </a:r>
            <a:r>
              <a:rPr lang="en-US" altLang="zh-CN" sz="1400" dirty="0">
                <a:solidFill>
                  <a:srgbClr val="808080"/>
                </a:solidFill>
                <a:latin typeface="宋体" panose="02010600030101010101" pitchFamily="2" charset="-122"/>
                <a:ea typeface="宋体" panose="02010600030101010101" pitchFamily="2" charset="-122"/>
              </a:rPr>
              <a:t>Group</a:t>
            </a:r>
            <a:r>
              <a:rPr lang="zh-CN" altLang="en-US" sz="1400" dirty="0">
                <a:solidFill>
                  <a:srgbClr val="808080"/>
                </a:solidFill>
                <a:latin typeface="宋体" panose="02010600030101010101" pitchFamily="2" charset="-122"/>
                <a:ea typeface="宋体" panose="02010600030101010101" pitchFamily="2" charset="-122"/>
              </a:rPr>
              <a:t>名</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final </a:t>
            </a:r>
            <a:r>
              <a:rPr kumimoji="0" lang="zh-CN" altLang="zh-CN" sz="1400" b="0" i="0" u="none" strike="noStrike" cap="none" normalizeH="0" baseline="0" dirty="0">
                <a:ln>
                  <a:noFill/>
                </a:ln>
                <a:solidFill>
                  <a:srgbClr val="A9B7C6"/>
                </a:solidFill>
                <a:effectLst/>
                <a:latin typeface="Consolas" panose="020B0609020204030204" pitchFamily="49" charset="0"/>
              </a:rPr>
              <a:t>Notification notification = builder.build()</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9876AA"/>
                </a:solidFill>
                <a:effectLst/>
                <a:latin typeface="Consolas" panose="020B0609020204030204" pitchFamily="49" charset="0"/>
              </a:rPr>
              <a:t>mNotificationManager</a:t>
            </a:r>
            <a:r>
              <a:rPr kumimoji="0" lang="zh-CN" altLang="zh-CN" sz="1400" b="0" i="0" u="none" strike="noStrike" cap="none" normalizeH="0" baseline="0" dirty="0">
                <a:ln>
                  <a:noFill/>
                </a:ln>
                <a:solidFill>
                  <a:srgbClr val="A9B7C6"/>
                </a:solidFill>
                <a:effectLst/>
                <a:latin typeface="Consolas" panose="020B0609020204030204" pitchFamily="49" charset="0"/>
              </a:rPr>
              <a:t>.notify(notificationId</a:t>
            </a: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notification)</a:t>
            </a:r>
            <a:r>
              <a:rPr kumimoji="0" lang="zh-CN" altLang="zh-CN" sz="1400" b="0" i="0" u="none" strike="noStrike" cap="none" normalizeH="0" baseline="0" dirty="0">
                <a:ln>
                  <a:noFill/>
                </a:ln>
                <a:solidFill>
                  <a:srgbClr val="CC7832"/>
                </a:solidFill>
                <a:effectLst/>
                <a:latin typeface="Consolas" panose="020B0609020204030204" pitchFamily="49" charset="0"/>
              </a:rPr>
              <a:t>;</a:t>
            </a:r>
            <a:r>
              <a:rPr lang="en-US" altLang="zh-CN" sz="1400" dirty="0">
                <a:solidFill>
                  <a:srgbClr val="808080"/>
                </a:solidFill>
                <a:latin typeface="宋体" panose="02010600030101010101" pitchFamily="2" charset="-122"/>
                <a:ea typeface="宋体" panose="02010600030101010101" pitchFamily="2" charset="-122"/>
              </a:rPr>
              <a:t> //id</a:t>
            </a:r>
            <a:r>
              <a:rPr lang="zh-CN" altLang="en-US" sz="1400" dirty="0">
                <a:solidFill>
                  <a:srgbClr val="808080"/>
                </a:solidFill>
                <a:latin typeface="宋体" panose="02010600030101010101" pitchFamily="2" charset="-122"/>
                <a:ea typeface="宋体" panose="02010600030101010101" pitchFamily="2" charset="-122"/>
              </a:rPr>
              <a:t>自增</a:t>
            </a:r>
            <a:endParaRPr kumimoji="0" lang="zh-CN" altLang="zh-CN" sz="1400" b="0" i="0" u="none" strike="noStrike" cap="none" normalizeH="0" baseline="0" dirty="0">
              <a:ln>
                <a:noFill/>
              </a:ln>
              <a:solidFill>
                <a:schemeClr val="tx1"/>
              </a:solidFill>
              <a:effectLst/>
              <a:latin typeface="Arial" panose="020B0604020202020204" pitchFamily="34" charset="0"/>
            </a:endParaRPr>
          </a:p>
        </p:txBody>
      </p:sp>
      <p:sp>
        <p:nvSpPr>
          <p:cNvPr id="7" name="Rectangle 2"/>
          <p:cNvSpPr>
            <a:spLocks noChangeArrowheads="1"/>
          </p:cNvSpPr>
          <p:nvPr/>
        </p:nvSpPr>
        <p:spPr bwMode="auto">
          <a:xfrm>
            <a:off x="1524000" y="4293096"/>
            <a:ext cx="9612560" cy="2246769"/>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zh-CN" sz="1400" b="0" i="0" u="none" strike="noStrike" cap="none" normalizeH="0" baseline="0" dirty="0">
                <a:ln>
                  <a:noFill/>
                </a:ln>
                <a:solidFill>
                  <a:srgbClr val="A9B7C6"/>
                </a:solidFill>
                <a:effectLst/>
                <a:latin typeface="Consolas" panose="020B0609020204030204" pitchFamily="49" charset="0"/>
              </a:rPr>
              <a:t>String notificationContent = getString(R.string.</a:t>
            </a:r>
            <a:r>
              <a:rPr kumimoji="0" lang="zh-CN" altLang="zh-CN" sz="1400" b="0" i="1" u="none" strike="noStrike" cap="none" normalizeH="0" baseline="0" dirty="0">
                <a:ln>
                  <a:noFill/>
                </a:ln>
                <a:solidFill>
                  <a:srgbClr val="9876AA"/>
                </a:solidFill>
                <a:effectLst/>
                <a:latin typeface="Consolas" panose="020B0609020204030204" pitchFamily="49" charset="0"/>
              </a:rPr>
              <a:t>sample_notification_summary_content</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6A8759"/>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 numberOfNotifications)</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final </a:t>
            </a:r>
            <a:r>
              <a:rPr kumimoji="0" lang="zh-CN" altLang="zh-CN" sz="1400" b="0" i="0" u="none" strike="noStrike" cap="none" normalizeH="0" baseline="0" dirty="0">
                <a:ln>
                  <a:noFill/>
                </a:ln>
                <a:solidFill>
                  <a:srgbClr val="A9B7C6"/>
                </a:solidFill>
                <a:effectLst/>
                <a:latin typeface="Consolas" panose="020B0609020204030204" pitchFamily="49" charset="0"/>
              </a:rPr>
              <a:t>NotificationCompat.Builder builder = </a:t>
            </a:r>
            <a:r>
              <a:rPr kumimoji="0" lang="zh-CN" altLang="zh-CN" sz="1400" b="0" i="0" u="none" strike="noStrike" cap="none" normalizeH="0" baseline="0" dirty="0">
                <a:ln>
                  <a:noFill/>
                </a:ln>
                <a:solidFill>
                  <a:srgbClr val="CC7832"/>
                </a:solidFill>
                <a:effectLst/>
                <a:latin typeface="Consolas" panose="020B0609020204030204" pitchFamily="49" charset="0"/>
              </a:rPr>
              <a:t>new </a:t>
            </a:r>
            <a:r>
              <a:rPr kumimoji="0" lang="zh-CN" altLang="zh-CN" sz="1400" b="0" i="0" u="none" strike="noStrike" cap="none" normalizeH="0" baseline="0" dirty="0">
                <a:ln>
                  <a:noFill/>
                </a:ln>
                <a:solidFill>
                  <a:srgbClr val="A9B7C6"/>
                </a:solidFill>
                <a:effectLst/>
                <a:latin typeface="Consolas" panose="020B0609020204030204" pitchFamily="49" charset="0"/>
              </a:rPr>
              <a:t>NotificationCompat.Builder(getActivity())</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.setSmallIcon(R.mipmap.</a:t>
            </a:r>
            <a:r>
              <a:rPr kumimoji="0" lang="zh-CN" altLang="zh-CN" sz="1400" b="0" i="1" u="none" strike="noStrike" cap="none" normalizeH="0" baseline="0" dirty="0">
                <a:ln>
                  <a:noFill/>
                </a:ln>
                <a:solidFill>
                  <a:srgbClr val="9876AA"/>
                </a:solidFill>
                <a:effectLst/>
                <a:latin typeface="Consolas" panose="020B0609020204030204" pitchFamily="49" charset="0"/>
              </a:rPr>
              <a:t>ic_notification</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.setStyle(</a:t>
            </a:r>
            <a:r>
              <a:rPr kumimoji="0" lang="zh-CN" altLang="zh-CN" sz="1400" b="0" i="0" u="none" strike="noStrike" cap="none" normalizeH="0" baseline="0" dirty="0">
                <a:ln>
                  <a:noFill/>
                </a:ln>
                <a:solidFill>
                  <a:srgbClr val="CC7832"/>
                </a:solidFill>
                <a:effectLst/>
                <a:latin typeface="Consolas" panose="020B0609020204030204" pitchFamily="49" charset="0"/>
              </a:rPr>
              <a:t>new </a:t>
            </a:r>
            <a:r>
              <a:rPr kumimoji="0" lang="zh-CN" altLang="zh-CN" sz="1400" b="0" i="0" u="none" strike="noStrike" cap="none" normalizeH="0" baseline="0" dirty="0">
                <a:ln>
                  <a:noFill/>
                </a:ln>
                <a:solidFill>
                  <a:srgbClr val="A9B7C6"/>
                </a:solidFill>
                <a:effectLst/>
                <a:latin typeface="Consolas" panose="020B0609020204030204" pitchFamily="49" charset="0"/>
              </a:rPr>
              <a:t>NotificationCompat.BigTextStyle()</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.setSummaryText(notificationContent))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.setGroup(</a:t>
            </a:r>
            <a:r>
              <a:rPr kumimoji="0" lang="zh-CN" altLang="zh-CN" sz="1400" b="0" i="1" u="none" strike="noStrike" cap="none" normalizeH="0" baseline="0" dirty="0">
                <a:ln>
                  <a:noFill/>
                </a:ln>
                <a:solidFill>
                  <a:srgbClr val="9876AA"/>
                </a:solidFill>
                <a:effectLst/>
                <a:latin typeface="Consolas" panose="020B0609020204030204" pitchFamily="49" charset="0"/>
              </a:rPr>
              <a:t>NOTIFICATION_GROUP</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.setGroupSummary(</a:t>
            </a:r>
            <a:r>
              <a:rPr kumimoji="0" lang="zh-CN" altLang="zh-CN" sz="1400" b="0" i="0" u="none" strike="noStrike" cap="none" normalizeH="0" baseline="0" dirty="0">
                <a:ln>
                  <a:noFill/>
                </a:ln>
                <a:solidFill>
                  <a:srgbClr val="CC7832"/>
                </a:solidFill>
                <a:effectLst/>
                <a:latin typeface="Consolas" panose="020B0609020204030204" pitchFamily="49" charset="0"/>
              </a:rPr>
              <a:t>true</a:t>
            </a:r>
            <a:r>
              <a:rPr kumimoji="0" lang="zh-CN" altLang="zh-CN" sz="1400" b="0" i="0" u="none" strike="noStrike" cap="none" normalizeH="0" baseline="0" dirty="0">
                <a:ln>
                  <a:noFill/>
                </a:ln>
                <a:solidFill>
                  <a:srgbClr val="A9B7C6"/>
                </a:solidFill>
                <a:effectLst/>
                <a:latin typeface="Consolas" panose="020B0609020204030204" pitchFamily="49" charset="0"/>
              </a:rPr>
              <a:t>)</a:t>
            </a:r>
            <a:r>
              <a:rPr kumimoji="0" lang="zh-CN" altLang="zh-CN" sz="1400" b="0" i="0" u="none" strike="noStrike" cap="none" normalizeH="0" baseline="0" dirty="0">
                <a:ln>
                  <a:noFill/>
                </a:ln>
                <a:solidFill>
                  <a:srgbClr val="CC7832"/>
                </a:solidFill>
                <a:effectLst/>
                <a:latin typeface="Consolas" panose="020B0609020204030204" pitchFamily="49" charset="0"/>
              </a:rPr>
              <a:t>;</a:t>
            </a:r>
            <a:r>
              <a:rPr lang="en-US" altLang="zh-CN" sz="1400" dirty="0">
                <a:solidFill>
                  <a:srgbClr val="808080"/>
                </a:solidFill>
                <a:latin typeface="宋体" panose="02010600030101010101" pitchFamily="2" charset="-122"/>
                <a:ea typeface="宋体" panose="02010600030101010101" pitchFamily="2" charset="-122"/>
              </a:rPr>
              <a:t> //</a:t>
            </a:r>
            <a:r>
              <a:rPr lang="zh-CN" altLang="en-US" sz="1400" dirty="0">
                <a:solidFill>
                  <a:srgbClr val="808080"/>
                </a:solidFill>
                <a:latin typeface="宋体" panose="02010600030101010101" pitchFamily="2" charset="-122"/>
                <a:ea typeface="宋体" panose="02010600030101010101" pitchFamily="2" charset="-122"/>
              </a:rPr>
              <a:t>设置为</a:t>
            </a:r>
            <a:r>
              <a:rPr lang="en-US" altLang="zh-CN" sz="1400" dirty="0">
                <a:solidFill>
                  <a:srgbClr val="808080"/>
                </a:solidFill>
                <a:latin typeface="宋体" panose="02010600030101010101" pitchFamily="2" charset="-122"/>
                <a:ea typeface="宋体" panose="02010600030101010101" pitchFamily="2" charset="-122"/>
              </a:rPr>
              <a:t>Summary Notification</a:t>
            </a:r>
            <a:r>
              <a:rPr lang="zh-CN" altLang="en-US" sz="1400" dirty="0">
                <a:solidFill>
                  <a:srgbClr val="808080"/>
                </a:solidFill>
                <a:latin typeface="宋体" panose="02010600030101010101" pitchFamily="2" charset="-122"/>
                <a:ea typeface="宋体" panose="02010600030101010101" pitchFamily="2" charset="-122"/>
              </a:rPr>
              <a:t>（组头）</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final </a:t>
            </a:r>
            <a:r>
              <a:rPr kumimoji="0" lang="zh-CN" altLang="zh-CN" sz="1400" b="0" i="0" u="none" strike="noStrike" cap="none" normalizeH="0" baseline="0" dirty="0">
                <a:ln>
                  <a:noFill/>
                </a:ln>
                <a:solidFill>
                  <a:srgbClr val="A9B7C6"/>
                </a:solidFill>
                <a:effectLst/>
                <a:latin typeface="Consolas" panose="020B0609020204030204" pitchFamily="49" charset="0"/>
              </a:rPr>
              <a:t>Notification notification = builder.build()</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9876AA"/>
                </a:solidFill>
                <a:effectLst/>
                <a:latin typeface="Consolas" panose="020B0609020204030204" pitchFamily="49" charset="0"/>
              </a:rPr>
              <a:t>mNotificationManager</a:t>
            </a:r>
            <a:r>
              <a:rPr kumimoji="0" lang="zh-CN" altLang="zh-CN" sz="1400" b="0" i="0" u="none" strike="noStrike" cap="none" normalizeH="0" baseline="0" dirty="0">
                <a:ln>
                  <a:noFill/>
                </a:ln>
                <a:solidFill>
                  <a:srgbClr val="A9B7C6"/>
                </a:solidFill>
                <a:effectLst/>
                <a:latin typeface="Consolas" panose="020B0609020204030204" pitchFamily="49" charset="0"/>
              </a:rPr>
              <a:t>.notify(</a:t>
            </a:r>
            <a:r>
              <a:rPr kumimoji="0" lang="zh-CN" altLang="zh-CN" sz="1400" b="0" i="1" u="none" strike="noStrike" cap="none" normalizeH="0" baseline="0" dirty="0">
                <a:ln>
                  <a:noFill/>
                </a:ln>
                <a:solidFill>
                  <a:srgbClr val="9876AA"/>
                </a:solidFill>
                <a:effectLst/>
                <a:latin typeface="Consolas" panose="020B0609020204030204" pitchFamily="49" charset="0"/>
              </a:rPr>
              <a:t>NOTIFICATION_GROUP_SUMMARY_ID</a:t>
            </a: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notification)</a:t>
            </a:r>
            <a:r>
              <a:rPr kumimoji="0" lang="zh-CN" altLang="zh-CN" sz="1400" b="0" i="0" u="none" strike="noStrike" cap="none" normalizeH="0" baseline="0" dirty="0">
                <a:ln>
                  <a:noFill/>
                </a:ln>
                <a:solidFill>
                  <a:srgbClr val="CC7832"/>
                </a:solidFill>
                <a:effectLst/>
                <a:latin typeface="Consolas" panose="020B0609020204030204" pitchFamily="49" charset="0"/>
              </a:rPr>
              <a:t>;</a:t>
            </a:r>
            <a:r>
              <a:rPr lang="en-US" altLang="zh-CN" sz="1400" dirty="0">
                <a:solidFill>
                  <a:srgbClr val="808080"/>
                </a:solidFill>
                <a:latin typeface="宋体" panose="02010600030101010101" pitchFamily="2" charset="-122"/>
                <a:ea typeface="宋体" panose="02010600030101010101" pitchFamily="2" charset="-122"/>
              </a:rPr>
              <a:t> //id</a:t>
            </a:r>
            <a:r>
              <a:rPr lang="zh-CN" altLang="en-US" sz="1400" dirty="0">
                <a:solidFill>
                  <a:srgbClr val="808080"/>
                </a:solidFill>
                <a:latin typeface="宋体" panose="02010600030101010101" pitchFamily="2" charset="-122"/>
                <a:ea typeface="宋体" panose="02010600030101010101" pitchFamily="2" charset="-122"/>
              </a:rPr>
              <a:t>唯一</a:t>
            </a:r>
            <a:endParaRPr kumimoji="0" lang="zh-CN" altLang="zh-CN"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6129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a:t>
            </a:r>
            <a:r>
              <a:rPr lang="zh-CN" altLang="en-US" dirty="0"/>
              <a:t>消息传递服务</a:t>
            </a:r>
            <a:endParaRPr lang="zh-CN" dirty="0"/>
          </a:p>
        </p:txBody>
      </p:sp>
      <p:sp>
        <p:nvSpPr>
          <p:cNvPr id="3" name="内容占位符 13"/>
          <p:cNvSpPr>
            <a:spLocks noGrp="1"/>
          </p:cNvSpPr>
          <p:nvPr>
            <p:ph idx="1"/>
          </p:nvPr>
        </p:nvSpPr>
        <p:spPr>
          <a:xfrm>
            <a:off x="1524000" y="1828800"/>
            <a:ext cx="9144000" cy="4267200"/>
          </a:xfrm>
        </p:spPr>
        <p:txBody>
          <a:bodyPr/>
          <a:lstStyle/>
          <a:p>
            <a:pPr>
              <a:lnSpc>
                <a:spcPct val="150000"/>
              </a:lnSpc>
            </a:pPr>
            <a:r>
              <a:rPr lang="zh-CN" altLang="en-US" dirty="0"/>
              <a:t>直接回复</a:t>
            </a:r>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6080" y="966204"/>
            <a:ext cx="2880320" cy="5120568"/>
          </a:xfrm>
          <a:prstGeom prst="rect">
            <a:avLst/>
          </a:prstGeom>
        </p:spPr>
      </p:pic>
      <p:pic>
        <p:nvPicPr>
          <p:cNvPr id="6" name="图片 5"/>
          <p:cNvPicPr>
            <a:picLocks noChangeAspect="1"/>
          </p:cNvPicPr>
          <p:nvPr/>
        </p:nvPicPr>
        <p:blipFill>
          <a:blip r:embed="rId3"/>
          <a:stretch>
            <a:fillRect/>
          </a:stretch>
        </p:blipFill>
        <p:spPr>
          <a:xfrm>
            <a:off x="1520424" y="2708920"/>
            <a:ext cx="3938507" cy="1442270"/>
          </a:xfrm>
          <a:prstGeom prst="rect">
            <a:avLst/>
          </a:prstGeom>
        </p:spPr>
      </p:pic>
    </p:spTree>
    <p:extLst>
      <p:ext uri="{BB962C8B-B14F-4D97-AF65-F5344CB8AC3E}">
        <p14:creationId xmlns:p14="http://schemas.microsoft.com/office/powerpoint/2010/main" val="21004545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3.1 </a:t>
            </a:r>
            <a:r>
              <a:rPr lang="zh-CN" altLang="en-US" dirty="0"/>
              <a:t>直接回复</a:t>
            </a:r>
            <a:endParaRPr lang="zh-CN" dirty="0"/>
          </a:p>
        </p:txBody>
      </p:sp>
      <p:sp>
        <p:nvSpPr>
          <p:cNvPr id="7" name="Rectangle 1"/>
          <p:cNvSpPr>
            <a:spLocks noChangeArrowheads="1"/>
          </p:cNvSpPr>
          <p:nvPr/>
        </p:nvSpPr>
        <p:spPr bwMode="auto">
          <a:xfrm>
            <a:off x="1524000" y="1814771"/>
            <a:ext cx="9937104" cy="1323439"/>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rgbClr val="808080"/>
                </a:solidFill>
                <a:effectLst/>
                <a:latin typeface="Consolas" panose="020B0609020204030204" pitchFamily="49" charset="0"/>
              </a:rPr>
              <a:t>// Build a RemoteInput for receiving voice input in a Car Notification or text input on</a:t>
            </a:r>
            <a:br>
              <a:rPr kumimoji="0" lang="zh-CN" altLang="zh-CN" sz="1600" b="0" i="0" u="none" strike="noStrike" cap="none" normalizeH="0" baseline="0" dirty="0">
                <a:ln>
                  <a:noFill/>
                </a:ln>
                <a:solidFill>
                  <a:srgbClr val="808080"/>
                </a:solidFill>
                <a:effectLst/>
                <a:latin typeface="Consolas" panose="020B0609020204030204" pitchFamily="49" charset="0"/>
              </a:rPr>
            </a:br>
            <a:r>
              <a:rPr kumimoji="0" lang="zh-CN" altLang="zh-CN" sz="1600" b="0" i="0" u="none" strike="noStrike" cap="none" normalizeH="0" baseline="0" dirty="0">
                <a:ln>
                  <a:noFill/>
                </a:ln>
                <a:solidFill>
                  <a:srgbClr val="808080"/>
                </a:solidFill>
                <a:effectLst/>
                <a:latin typeface="Consolas" panose="020B0609020204030204" pitchFamily="49" charset="0"/>
              </a:rPr>
              <a:t>// devices that support text input (like devices on Android N and above).</a:t>
            </a:r>
            <a:br>
              <a:rPr kumimoji="0" lang="zh-CN" altLang="zh-CN" sz="1600" b="0" i="0" u="none" strike="noStrike" cap="none" normalizeH="0" baseline="0" dirty="0">
                <a:ln>
                  <a:noFill/>
                </a:ln>
                <a:solidFill>
                  <a:srgbClr val="808080"/>
                </a:solidFill>
                <a:effectLst/>
                <a:latin typeface="Consolas" panose="020B0609020204030204" pitchFamily="49" charset="0"/>
              </a:rPr>
            </a:br>
            <a:r>
              <a:rPr kumimoji="0" lang="zh-CN" altLang="zh-CN" sz="1600" b="0" i="0" u="none" strike="noStrike" cap="none" normalizeH="0" baseline="0" dirty="0">
                <a:ln>
                  <a:noFill/>
                </a:ln>
                <a:solidFill>
                  <a:srgbClr val="A9B7C6"/>
                </a:solidFill>
                <a:effectLst/>
                <a:latin typeface="Consolas" panose="020B0609020204030204" pitchFamily="49" charset="0"/>
              </a:rPr>
              <a:t>RemoteInput remoteInput = </a:t>
            </a:r>
            <a:r>
              <a:rPr kumimoji="0" lang="zh-CN" altLang="zh-CN" sz="1600" b="0" i="0" u="none" strike="noStrike" cap="none" normalizeH="0" baseline="0" dirty="0">
                <a:ln>
                  <a:noFill/>
                </a:ln>
                <a:solidFill>
                  <a:srgbClr val="CC7832"/>
                </a:solidFill>
                <a:effectLst/>
                <a:latin typeface="Consolas" panose="020B0609020204030204" pitchFamily="49" charset="0"/>
              </a:rPr>
              <a:t>new </a:t>
            </a:r>
            <a:r>
              <a:rPr kumimoji="0" lang="zh-CN" altLang="zh-CN" sz="1600" b="0" i="0" u="none" strike="noStrike" cap="none" normalizeH="0" baseline="0" dirty="0">
                <a:ln>
                  <a:noFill/>
                </a:ln>
                <a:solidFill>
                  <a:srgbClr val="A9B7C6"/>
                </a:solidFill>
                <a:effectLst/>
                <a:latin typeface="Consolas" panose="020B0609020204030204" pitchFamily="49" charset="0"/>
              </a:rPr>
              <a:t>RemoteInput.Builder(</a:t>
            </a:r>
            <a:r>
              <a:rPr kumimoji="0" lang="zh-CN" altLang="zh-CN" sz="1600" b="0" i="1" u="none" strike="noStrike" cap="none" normalizeH="0" baseline="0" dirty="0">
                <a:ln>
                  <a:noFill/>
                </a:ln>
                <a:solidFill>
                  <a:srgbClr val="9876AA"/>
                </a:solidFill>
                <a:effectLst/>
                <a:latin typeface="Consolas" panose="020B0609020204030204" pitchFamily="49" charset="0"/>
              </a:rPr>
              <a:t>EXTRA_REMOTE_REPLY</a:t>
            </a:r>
            <a:r>
              <a:rPr kumimoji="0" lang="zh-CN" altLang="zh-CN" sz="1600" b="0" i="0" u="none" strike="noStrike" cap="none" normalizeH="0" baseline="0" dirty="0">
                <a:ln>
                  <a:noFill/>
                </a:ln>
                <a:solidFill>
                  <a:srgbClr val="A9B7C6"/>
                </a:solidFill>
                <a:effectLst/>
                <a:latin typeface="Consolas" panose="020B0609020204030204" pitchFamily="49" charset="0"/>
              </a:rPr>
              <a:t>)</a:t>
            </a:r>
            <a:br>
              <a:rPr kumimoji="0" lang="zh-CN" altLang="zh-CN" sz="1600" b="0" i="0" u="none" strike="noStrike" cap="none" normalizeH="0" baseline="0" dirty="0">
                <a:ln>
                  <a:noFill/>
                </a:ln>
                <a:solidFill>
                  <a:srgbClr val="A9B7C6"/>
                </a:solidFill>
                <a:effectLst/>
                <a:latin typeface="Consolas" panose="020B0609020204030204" pitchFamily="49" charset="0"/>
              </a:rPr>
            </a:br>
            <a:r>
              <a:rPr kumimoji="0" lang="zh-CN" altLang="zh-CN" sz="1600" b="0" i="0" u="none" strike="noStrike" cap="none" normalizeH="0" baseline="0" dirty="0">
                <a:ln>
                  <a:noFill/>
                </a:ln>
                <a:solidFill>
                  <a:srgbClr val="A9B7C6"/>
                </a:solidFill>
                <a:effectLst/>
                <a:latin typeface="Consolas" panose="020B0609020204030204" pitchFamily="49" charset="0"/>
              </a:rPr>
              <a:t>        .setLabel(getString(R.string.</a:t>
            </a:r>
            <a:r>
              <a:rPr kumimoji="0" lang="zh-CN" altLang="zh-CN" sz="1600" b="0" i="1" u="none" strike="noStrike" cap="none" normalizeH="0" baseline="0" dirty="0">
                <a:ln>
                  <a:noFill/>
                </a:ln>
                <a:solidFill>
                  <a:srgbClr val="9876AA"/>
                </a:solidFill>
                <a:effectLst/>
                <a:latin typeface="Consolas" panose="020B0609020204030204" pitchFamily="49" charset="0"/>
              </a:rPr>
              <a:t>reply</a:t>
            </a:r>
            <a:r>
              <a:rPr kumimoji="0" lang="zh-CN" altLang="zh-CN" sz="1600" b="0" i="0" u="none" strike="noStrike" cap="none" normalizeH="0" baseline="0" dirty="0">
                <a:ln>
                  <a:noFill/>
                </a:ln>
                <a:solidFill>
                  <a:srgbClr val="A9B7C6"/>
                </a:solidFill>
                <a:effectLst/>
                <a:latin typeface="Consolas" panose="020B0609020204030204" pitchFamily="49" charset="0"/>
              </a:rPr>
              <a:t>))</a:t>
            </a:r>
            <a:br>
              <a:rPr kumimoji="0" lang="zh-CN" altLang="zh-CN" sz="1600" b="0" i="0" u="none" strike="noStrike" cap="none" normalizeH="0" baseline="0" dirty="0">
                <a:ln>
                  <a:noFill/>
                </a:ln>
                <a:solidFill>
                  <a:srgbClr val="A9B7C6"/>
                </a:solidFill>
                <a:effectLst/>
                <a:latin typeface="Consolas" panose="020B0609020204030204" pitchFamily="49" charset="0"/>
              </a:rPr>
            </a:br>
            <a:r>
              <a:rPr kumimoji="0" lang="zh-CN" altLang="zh-CN" sz="1600" b="0" i="0" u="none" strike="noStrike" cap="none" normalizeH="0" baseline="0" dirty="0">
                <a:ln>
                  <a:noFill/>
                </a:ln>
                <a:solidFill>
                  <a:srgbClr val="A9B7C6"/>
                </a:solidFill>
                <a:effectLst/>
                <a:latin typeface="Consolas" panose="020B0609020204030204" pitchFamily="49" charset="0"/>
              </a:rPr>
              <a:t>        .build()</a:t>
            </a:r>
            <a:r>
              <a:rPr kumimoji="0" lang="zh-CN" altLang="zh-CN" sz="1600" b="0" i="0" u="none" strike="noStrike" cap="none" normalizeH="0" baseline="0" dirty="0">
                <a:ln>
                  <a:noFill/>
                </a:ln>
                <a:solidFill>
                  <a:srgbClr val="CC7832"/>
                </a:solidFill>
                <a:effectLst/>
                <a:latin typeface="Consolas" panose="020B0609020204030204" pitchFamily="49" charset="0"/>
              </a:rPr>
              <a:t>;</a:t>
            </a: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sp>
        <p:nvSpPr>
          <p:cNvPr id="4" name="Rectangle 2"/>
          <p:cNvSpPr>
            <a:spLocks noChangeArrowheads="1"/>
          </p:cNvSpPr>
          <p:nvPr/>
        </p:nvSpPr>
        <p:spPr bwMode="auto">
          <a:xfrm>
            <a:off x="1524000" y="3371487"/>
            <a:ext cx="9937104" cy="116955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400" b="0" i="0" u="none" strike="noStrike" cap="none" normalizeH="0" baseline="0" dirty="0">
                <a:ln>
                  <a:noFill/>
                </a:ln>
                <a:solidFill>
                  <a:srgbClr val="808080"/>
                </a:solidFill>
                <a:effectLst/>
                <a:latin typeface="Consolas" panose="020B0609020204030204" pitchFamily="49" charset="0"/>
              </a:rPr>
              <a:t>// Build an Android N compatible Remote Input enabled action.</a:t>
            </a:r>
            <a:br>
              <a:rPr kumimoji="0" lang="zh-CN" altLang="zh-CN" sz="1400" b="0" i="0" u="none" strike="noStrike" cap="none" normalizeH="0" baseline="0" dirty="0">
                <a:ln>
                  <a:noFill/>
                </a:ln>
                <a:solidFill>
                  <a:srgbClr val="808080"/>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NotificationCompat.Action actionReplyByRemoteInput = </a:t>
            </a:r>
            <a:r>
              <a:rPr kumimoji="0" lang="zh-CN" altLang="zh-CN" sz="1400" b="0" i="0" u="none" strike="noStrike" cap="none" normalizeH="0" baseline="0" dirty="0">
                <a:ln>
                  <a:noFill/>
                </a:ln>
                <a:solidFill>
                  <a:srgbClr val="CC7832"/>
                </a:solidFill>
                <a:effectLst/>
                <a:latin typeface="Consolas" panose="020B0609020204030204" pitchFamily="49" charset="0"/>
              </a:rPr>
              <a:t>new </a:t>
            </a:r>
            <a:r>
              <a:rPr kumimoji="0" lang="zh-CN" altLang="zh-CN" sz="1400" b="0" i="0" u="none" strike="noStrike" cap="none" normalizeH="0" baseline="0" dirty="0">
                <a:ln>
                  <a:noFill/>
                </a:ln>
                <a:solidFill>
                  <a:srgbClr val="A9B7C6"/>
                </a:solidFill>
                <a:effectLst/>
                <a:latin typeface="Consolas" panose="020B0609020204030204" pitchFamily="49" charset="0"/>
              </a:rPr>
              <a:t>NotificationCompat.Action.Builder(</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R.drawable.</a:t>
            </a:r>
            <a:r>
              <a:rPr kumimoji="0" lang="zh-CN" altLang="zh-CN" sz="1400" b="0" i="1" u="none" strike="noStrike" cap="none" normalizeH="0" baseline="0" dirty="0">
                <a:ln>
                  <a:noFill/>
                </a:ln>
                <a:solidFill>
                  <a:srgbClr val="9876AA"/>
                </a:solidFill>
                <a:effectLst/>
                <a:latin typeface="Consolas" panose="020B0609020204030204" pitchFamily="49" charset="0"/>
              </a:rPr>
              <a:t>notification_icon</a:t>
            </a: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getString(R.string.</a:t>
            </a:r>
            <a:r>
              <a:rPr kumimoji="0" lang="zh-CN" altLang="zh-CN" sz="1400" b="0" i="1" u="none" strike="noStrike" cap="none" normalizeH="0" baseline="0" dirty="0">
                <a:ln>
                  <a:noFill/>
                </a:ln>
                <a:solidFill>
                  <a:srgbClr val="9876AA"/>
                </a:solidFill>
                <a:effectLst/>
                <a:latin typeface="Consolas" panose="020B0609020204030204" pitchFamily="49" charset="0"/>
              </a:rPr>
              <a:t>reply</a:t>
            </a:r>
            <a:r>
              <a:rPr kumimoji="0" lang="zh-CN" altLang="zh-CN" sz="1400" b="0" i="0" u="none" strike="noStrike" cap="none" normalizeH="0" baseline="0" dirty="0">
                <a:ln>
                  <a:noFill/>
                </a:ln>
                <a:solidFill>
                  <a:srgbClr val="A9B7C6"/>
                </a:solidFill>
                <a:effectLst/>
                <a:latin typeface="Consolas" panose="020B0609020204030204" pitchFamily="49" charset="0"/>
              </a:rPr>
              <a:t>)</a:t>
            </a: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replyIntent)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.addRemoteInput(remoteInput)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.build()</a:t>
            </a:r>
            <a:r>
              <a:rPr kumimoji="0" lang="zh-CN" altLang="zh-CN" sz="1400" b="0" i="0" u="none" strike="noStrike" cap="none" normalizeH="0" baseline="0" dirty="0">
                <a:ln>
                  <a:noFill/>
                </a:ln>
                <a:solidFill>
                  <a:srgbClr val="CC7832"/>
                </a:solidFill>
                <a:effectLst/>
                <a:latin typeface="Consolas" panose="020B0609020204030204" pitchFamily="49" charset="0"/>
              </a:rPr>
              <a:t>;</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sp>
        <p:nvSpPr>
          <p:cNvPr id="5" name="Rectangle 3"/>
          <p:cNvSpPr>
            <a:spLocks noChangeArrowheads="1"/>
          </p:cNvSpPr>
          <p:nvPr/>
        </p:nvSpPr>
        <p:spPr bwMode="auto">
          <a:xfrm>
            <a:off x="1524000" y="4774315"/>
            <a:ext cx="9829600" cy="160043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zh-CN" sz="1400" b="0" i="0" u="none" strike="noStrike" cap="none" normalizeH="0" baseline="0" dirty="0">
                <a:ln>
                  <a:noFill/>
                </a:ln>
                <a:solidFill>
                  <a:srgbClr val="A9B7C6"/>
                </a:solidFill>
                <a:effectLst/>
                <a:latin typeface="Consolas" panose="020B0609020204030204" pitchFamily="49" charset="0"/>
              </a:rPr>
              <a:t>NotificationCompat.Builder builder = </a:t>
            </a:r>
            <a:r>
              <a:rPr kumimoji="0" lang="zh-CN" altLang="zh-CN" sz="1400" b="0" i="0" u="none" strike="noStrike" cap="none" normalizeH="0" baseline="0" dirty="0">
                <a:ln>
                  <a:noFill/>
                </a:ln>
                <a:solidFill>
                  <a:srgbClr val="CC7832"/>
                </a:solidFill>
                <a:effectLst/>
                <a:latin typeface="Consolas" panose="020B0609020204030204" pitchFamily="49" charset="0"/>
              </a:rPr>
              <a:t>new </a:t>
            </a:r>
            <a:r>
              <a:rPr kumimoji="0" lang="zh-CN" altLang="zh-CN" sz="1400" b="0" i="0" u="none" strike="noStrike" cap="none" normalizeH="0" baseline="0" dirty="0">
                <a:ln>
                  <a:noFill/>
                </a:ln>
                <a:solidFill>
                  <a:srgbClr val="A9B7C6"/>
                </a:solidFill>
                <a:effectLst/>
                <a:latin typeface="Consolas" panose="020B0609020204030204" pitchFamily="49" charset="0"/>
              </a:rPr>
              <a:t>NotificationCompat.Builder(getApplicationContext())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.setSmallIcon(R.drawable.</a:t>
            </a:r>
            <a:r>
              <a:rPr kumimoji="0" lang="zh-CN" altLang="zh-CN" sz="1400" b="0" i="1" u="none" strike="noStrike" cap="none" normalizeH="0" baseline="0" dirty="0">
                <a:ln>
                  <a:noFill/>
                </a:ln>
                <a:solidFill>
                  <a:srgbClr val="9876AA"/>
                </a:solidFill>
                <a:effectLst/>
                <a:latin typeface="Consolas" panose="020B0609020204030204" pitchFamily="49" charset="0"/>
              </a:rPr>
              <a:t>notification_icon</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.setContentText(messageForNotification.toString())</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.setContentTitle(conversation.getParticipantName())</a:t>
            </a:r>
            <a:r>
              <a:rPr lang="zh-CN" altLang="zh-CN" sz="1400" dirty="0">
                <a:solidFill>
                  <a:srgbClr val="A9B7C6"/>
                </a:solidFill>
                <a:latin typeface="Consolas" panose="020B0609020204030204" pitchFamily="49" charset="0"/>
              </a:rPr>
              <a:t> </a:t>
            </a:r>
            <a:br>
              <a:rPr lang="zh-CN" altLang="zh-CN" sz="1400" dirty="0">
                <a:solidFill>
                  <a:srgbClr val="A9B7C6"/>
                </a:solidFill>
                <a:latin typeface="Consolas" panose="020B0609020204030204" pitchFamily="49" charset="0"/>
              </a:rPr>
            </a:br>
            <a:r>
              <a:rPr lang="zh-CN" altLang="zh-CN" sz="1400" dirty="0">
                <a:solidFill>
                  <a:srgbClr val="A9B7C6"/>
                </a:solidFill>
                <a:latin typeface="Consolas" panose="020B0609020204030204" pitchFamily="49" charset="0"/>
              </a:rPr>
              <a:t>        .set</a:t>
            </a:r>
            <a:r>
              <a:rPr lang="en-US" altLang="zh-CN" sz="1400" dirty="0">
                <a:solidFill>
                  <a:srgbClr val="A9B7C6"/>
                </a:solidFill>
                <a:latin typeface="Consolas" panose="020B0609020204030204" pitchFamily="49" charset="0"/>
              </a:rPr>
              <a:t>……</a:t>
            </a:r>
          </a:p>
          <a:p>
            <a:pPr lvl="0" eaLnBrk="0" fontAlgn="base" hangingPunct="0">
              <a:spcBef>
                <a:spcPct val="0"/>
              </a:spcBef>
              <a:spcAft>
                <a:spcPct val="0"/>
              </a:spcAft>
            </a:pPr>
            <a:r>
              <a:rPr lang="en-US" altLang="zh-CN" sz="1400" dirty="0">
                <a:solidFill>
                  <a:srgbClr val="A9B7C6"/>
                </a:solidFill>
                <a:latin typeface="Consolas" panose="020B0609020204030204" pitchFamily="49" charset="0"/>
              </a:rPr>
              <a:t>        </a:t>
            </a:r>
            <a:r>
              <a:rPr kumimoji="0" lang="en-US"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.addAction(actionReplyByRemoteInput)</a:t>
            </a:r>
            <a:r>
              <a:rPr kumimoji="0" lang="zh-CN" altLang="zh-CN" sz="1400" b="0" i="0" u="none" strike="noStrike" cap="none" normalizeH="0" baseline="0" dirty="0">
                <a:ln>
                  <a:noFill/>
                </a:ln>
                <a:solidFill>
                  <a:srgbClr val="CC7832"/>
                </a:solidFill>
                <a:effectLst/>
                <a:latin typeface="Consolas" panose="020B0609020204030204" pitchFamily="49" charset="0"/>
              </a:rPr>
              <a:t>;</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59067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直接启动</a:t>
            </a:r>
            <a:endParaRPr lang="zh-CN" dirty="0"/>
          </a:p>
        </p:txBody>
      </p:sp>
      <p:sp>
        <p:nvSpPr>
          <p:cNvPr id="5" name="矩形 4"/>
          <p:cNvSpPr/>
          <p:nvPr/>
        </p:nvSpPr>
        <p:spPr>
          <a:xfrm>
            <a:off x="1524000" y="1844824"/>
            <a:ext cx="9144000" cy="1754326"/>
          </a:xfrm>
          <a:prstGeom prst="rect">
            <a:avLst/>
          </a:prstGeom>
        </p:spPr>
        <p:txBody>
          <a:bodyPr wrap="square">
            <a:spAutoFit/>
          </a:bodyPr>
          <a:lstStyle/>
          <a:p>
            <a:r>
              <a:rPr lang="zh-CN" altLang="en-US" dirty="0">
                <a:latin typeface="Roboto" pitchFamily="2" charset="0"/>
              </a:rPr>
              <a:t>当设备已开机但用户尚未解锁设备时，</a:t>
            </a:r>
            <a:r>
              <a:rPr lang="en-US" altLang="zh-CN" dirty="0">
                <a:latin typeface="Roboto" pitchFamily="2" charset="0"/>
              </a:rPr>
              <a:t>Android N </a:t>
            </a:r>
            <a:r>
              <a:rPr lang="zh-CN" altLang="en-US" dirty="0">
                <a:latin typeface="Roboto" pitchFamily="2" charset="0"/>
              </a:rPr>
              <a:t>将在安全的“直接启动”模式下运行。 为支持此操作，系统为数据提供两个存储位置：</a:t>
            </a:r>
            <a:endParaRPr lang="en-US" altLang="zh-CN" dirty="0">
              <a:latin typeface="Roboto" pitchFamily="2" charset="0"/>
            </a:endParaRPr>
          </a:p>
          <a:p>
            <a:endParaRPr lang="zh-CN" altLang="en-US" dirty="0">
              <a:latin typeface="Roboto" pitchFamily="2" charset="0"/>
            </a:endParaRPr>
          </a:p>
          <a:p>
            <a:pPr lvl="1">
              <a:buFont typeface="Arial" panose="020B0604020202020204" pitchFamily="34" charset="0"/>
              <a:buChar char="•"/>
            </a:pPr>
            <a:r>
              <a:rPr lang="zh-CN" altLang="en-US" i="1" dirty="0">
                <a:latin typeface="Roboto" pitchFamily="2" charset="0"/>
              </a:rPr>
              <a:t> 凭据加密存储</a:t>
            </a:r>
            <a:r>
              <a:rPr lang="zh-CN" altLang="en-US" dirty="0">
                <a:latin typeface="Roboto" pitchFamily="2" charset="0"/>
              </a:rPr>
              <a:t>，这是默认存储位置，仅在用户解锁设备后可用。</a:t>
            </a:r>
            <a:endParaRPr lang="en-US" altLang="zh-CN" dirty="0">
              <a:latin typeface="Roboto" pitchFamily="2" charset="0"/>
            </a:endParaRPr>
          </a:p>
          <a:p>
            <a:pPr lvl="1">
              <a:buFont typeface="Arial" panose="020B0604020202020204" pitchFamily="34" charset="0"/>
              <a:buChar char="•"/>
            </a:pPr>
            <a:endParaRPr lang="zh-CN" altLang="en-US" dirty="0">
              <a:latin typeface="Roboto" pitchFamily="2" charset="0"/>
            </a:endParaRPr>
          </a:p>
          <a:p>
            <a:pPr lvl="1">
              <a:buFont typeface="Arial" panose="020B0604020202020204" pitchFamily="34" charset="0"/>
              <a:buChar char="•"/>
            </a:pPr>
            <a:r>
              <a:rPr lang="zh-CN" altLang="en-US" i="1" dirty="0">
                <a:latin typeface="Roboto" pitchFamily="2" charset="0"/>
              </a:rPr>
              <a:t>设备加密存储</a:t>
            </a:r>
            <a:r>
              <a:rPr lang="zh-CN" altLang="en-US" dirty="0">
                <a:latin typeface="Roboto" pitchFamily="2" charset="0"/>
              </a:rPr>
              <a:t>，该存储位置在“直接启动”模式下和用户解锁设备后均可使用。</a:t>
            </a:r>
            <a:endParaRPr lang="en-US" altLang="zh-CN" dirty="0">
              <a:latin typeface="Roboto" pitchFamily="2" charset="0"/>
            </a:endParaRPr>
          </a:p>
        </p:txBody>
      </p:sp>
      <p:sp>
        <p:nvSpPr>
          <p:cNvPr id="7" name="矩形 6"/>
          <p:cNvSpPr/>
          <p:nvPr/>
        </p:nvSpPr>
        <p:spPr>
          <a:xfrm>
            <a:off x="1503864" y="4509120"/>
            <a:ext cx="8497839" cy="400110"/>
          </a:xfrm>
          <a:prstGeom prst="rect">
            <a:avLst/>
          </a:prstGeom>
        </p:spPr>
        <p:txBody>
          <a:bodyPr wrap="none">
            <a:spAutoFit/>
          </a:bodyPr>
          <a:lstStyle/>
          <a:p>
            <a:r>
              <a:rPr lang="zh-CN" altLang="en-US" sz="2000" dirty="0"/>
              <a:t>开启方式</a:t>
            </a:r>
            <a:r>
              <a:rPr lang="zh-CN" altLang="en-US" sz="1400" dirty="0"/>
              <a:t>（</a:t>
            </a:r>
            <a:r>
              <a:rPr lang="zh-CN" altLang="en-US" sz="1400" dirty="0">
                <a:solidFill>
                  <a:schemeClr val="accent5">
                    <a:lumMod val="60000"/>
                    <a:lumOff val="40000"/>
                  </a:schemeClr>
                </a:solidFill>
              </a:rPr>
              <a:t>该操作会清除用户数据并重启设备</a:t>
            </a:r>
            <a:r>
              <a:rPr lang="zh-CN" altLang="en-US" sz="1400" dirty="0"/>
              <a:t>）</a:t>
            </a:r>
            <a:r>
              <a:rPr lang="zh-CN" altLang="en-US" sz="2000" dirty="0"/>
              <a:t>：设置</a:t>
            </a:r>
            <a:r>
              <a:rPr lang="en-US" altLang="zh-CN" sz="2000" dirty="0"/>
              <a:t>-&gt;</a:t>
            </a:r>
            <a:r>
              <a:rPr lang="zh-CN" altLang="en-US" sz="2000" dirty="0"/>
              <a:t>开发者选项</a:t>
            </a:r>
            <a:r>
              <a:rPr lang="en-US" altLang="zh-CN" sz="2000" dirty="0"/>
              <a:t>-&gt;</a:t>
            </a:r>
            <a:r>
              <a:rPr lang="zh-CN" altLang="en-US" sz="2000" dirty="0"/>
              <a:t>转换为文件加密</a:t>
            </a:r>
          </a:p>
        </p:txBody>
      </p:sp>
    </p:spTree>
    <p:extLst>
      <p:ext uri="{BB962C8B-B14F-4D97-AF65-F5344CB8AC3E}">
        <p14:creationId xmlns:p14="http://schemas.microsoft.com/office/powerpoint/2010/main" val="30903384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直接启动</a:t>
            </a:r>
            <a:endParaRPr lang="zh-CN" dirty="0"/>
          </a:p>
        </p:txBody>
      </p:sp>
      <p:sp>
        <p:nvSpPr>
          <p:cNvPr id="4" name="Rectangle 2"/>
          <p:cNvSpPr>
            <a:spLocks noChangeArrowheads="1"/>
          </p:cNvSpPr>
          <p:nvPr/>
        </p:nvSpPr>
        <p:spPr bwMode="auto">
          <a:xfrm>
            <a:off x="1524000" y="2414808"/>
            <a:ext cx="9972600" cy="160043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400" b="0" i="0" u="none" strike="noStrike" cap="none" normalizeH="0" baseline="0" dirty="0">
                <a:ln>
                  <a:noFill/>
                </a:ln>
                <a:solidFill>
                  <a:srgbClr val="E8BF6A"/>
                </a:solidFill>
                <a:effectLst/>
                <a:latin typeface="Consolas" panose="020B0609020204030204" pitchFamily="49" charset="0"/>
              </a:rPr>
              <a:t>&lt;receiver</a:t>
            </a:r>
            <a:br>
              <a:rPr kumimoji="0" lang="zh-CN" altLang="zh-CN" sz="1400" b="0" i="0" u="none" strike="noStrike" cap="none" normalizeH="0" baseline="0" dirty="0">
                <a:ln>
                  <a:noFill/>
                </a:ln>
                <a:solidFill>
                  <a:srgbClr val="6A8759"/>
                </a:solidFill>
                <a:effectLst/>
                <a:latin typeface="Consolas" panose="020B0609020204030204" pitchFamily="49" charset="0"/>
              </a:rPr>
            </a:br>
            <a:r>
              <a:rPr kumimoji="0" lang="zh-CN" altLang="zh-CN" sz="1400" b="0" i="0" u="none" strike="noStrike" cap="none" normalizeH="0" baseline="0" dirty="0">
                <a:ln>
                  <a:noFill/>
                </a:ln>
                <a:solidFill>
                  <a:srgbClr val="6A8759"/>
                </a:solidFill>
                <a:effectLst/>
                <a:latin typeface="Consolas" panose="020B0609020204030204" pitchFamily="49" charset="0"/>
              </a:rPr>
              <a:t>    </a:t>
            </a:r>
            <a:r>
              <a:rPr kumimoji="0" lang="zh-CN" altLang="zh-CN" sz="1400" b="0" i="0" u="none" strike="noStrike" cap="none" normalizeH="0" baseline="0" dirty="0">
                <a:ln>
                  <a:noFill/>
                </a:ln>
                <a:solidFill>
                  <a:srgbClr val="9876AA"/>
                </a:solidFill>
                <a:effectLst/>
                <a:latin typeface="Consolas" panose="020B0609020204030204" pitchFamily="49" charset="0"/>
              </a:rPr>
              <a:t>android</a:t>
            </a:r>
            <a:r>
              <a:rPr kumimoji="0" lang="zh-CN" altLang="zh-CN" sz="1400" b="0" i="0" u="none" strike="noStrike" cap="none" normalizeH="0" baseline="0" dirty="0">
                <a:ln>
                  <a:noFill/>
                </a:ln>
                <a:solidFill>
                  <a:srgbClr val="BABABA"/>
                </a:solidFill>
                <a:effectLst/>
                <a:latin typeface="Consolas" panose="020B0609020204030204" pitchFamily="49" charset="0"/>
              </a:rPr>
              <a:t>:directBootAware=</a:t>
            </a:r>
            <a:r>
              <a:rPr kumimoji="0" lang="zh-CN" altLang="zh-CN" sz="1400" b="0" i="0" u="none" strike="noStrike" cap="none" normalizeH="0" baseline="0" dirty="0">
                <a:ln>
                  <a:noFill/>
                </a:ln>
                <a:solidFill>
                  <a:srgbClr val="6A8759"/>
                </a:solidFill>
                <a:effectLst/>
                <a:latin typeface="Consolas" panose="020B0609020204030204" pitchFamily="49" charset="0"/>
              </a:rPr>
              <a:t>"true" </a:t>
            </a:r>
            <a:r>
              <a:rPr kumimoji="0" lang="zh-CN" altLang="zh-CN" sz="1400" b="0" i="0" u="none" strike="noStrike" cap="none" normalizeH="0" baseline="0" dirty="0">
                <a:ln>
                  <a:noFill/>
                </a:ln>
                <a:solidFill>
                  <a:srgbClr val="E8BF6A"/>
                </a:solidFill>
                <a:effectLst/>
                <a:latin typeface="Consolas" panose="020B0609020204030204" pitchFamily="49" charset="0"/>
              </a:rPr>
              <a:t>&gt;</a:t>
            </a:r>
            <a:br>
              <a:rPr kumimoji="0" lang="zh-CN" altLang="zh-CN" sz="1400" b="0" i="0" u="none" strike="noStrike" cap="none" normalizeH="0" baseline="0" dirty="0">
                <a:ln>
                  <a:noFill/>
                </a:ln>
                <a:solidFill>
                  <a:srgbClr val="E8BF6A"/>
                </a:solidFill>
                <a:effectLst/>
                <a:latin typeface="Consolas" panose="020B0609020204030204" pitchFamily="49" charset="0"/>
              </a:rPr>
            </a:br>
            <a:r>
              <a:rPr kumimoji="0" lang="zh-CN" altLang="zh-CN" sz="1400" b="0" i="0" u="none" strike="noStrike" cap="none" normalizeH="0" baseline="0" dirty="0">
                <a:ln>
                  <a:noFill/>
                </a:ln>
                <a:solidFill>
                  <a:srgbClr val="E8BF6A"/>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a:t>
            </a:r>
            <a:r>
              <a:rPr kumimoji="0" lang="zh-CN" altLang="zh-CN" sz="1400" b="0" i="0" u="none" strike="noStrike" cap="none" normalizeH="0" baseline="0" dirty="0">
                <a:ln>
                  <a:noFill/>
                </a:ln>
                <a:solidFill>
                  <a:srgbClr val="E8BF6A"/>
                </a:solidFill>
                <a:effectLst/>
                <a:latin typeface="Consolas" panose="020B0609020204030204" pitchFamily="49" charset="0"/>
              </a:rPr>
              <a:t>&lt;intent-filter&gt;</a:t>
            </a:r>
            <a:br>
              <a:rPr kumimoji="0" lang="zh-CN" altLang="zh-CN" sz="1400" b="0" i="0" u="none" strike="noStrike" cap="none" normalizeH="0" baseline="0" dirty="0">
                <a:ln>
                  <a:noFill/>
                </a:ln>
                <a:solidFill>
                  <a:srgbClr val="E8BF6A"/>
                </a:solidFill>
                <a:effectLst/>
                <a:latin typeface="Consolas" panose="020B0609020204030204" pitchFamily="49" charset="0"/>
              </a:rPr>
            </a:br>
            <a:r>
              <a:rPr kumimoji="0" lang="zh-CN" altLang="zh-CN" sz="1400" b="0" i="0" u="none" strike="noStrike" cap="none" normalizeH="0" baseline="0" dirty="0">
                <a:ln>
                  <a:noFill/>
                </a:ln>
                <a:solidFill>
                  <a:srgbClr val="E8BF6A"/>
                </a:solidFill>
                <a:effectLst/>
                <a:latin typeface="Consolas" panose="020B0609020204030204" pitchFamily="49" charset="0"/>
              </a:rPr>
              <a:t>        &lt;action </a:t>
            </a:r>
            <a:r>
              <a:rPr kumimoji="0" lang="zh-CN" altLang="zh-CN" sz="1400" b="0" i="0" u="none" strike="noStrike" cap="none" normalizeH="0" baseline="0" dirty="0">
                <a:ln>
                  <a:noFill/>
                </a:ln>
                <a:solidFill>
                  <a:srgbClr val="9876AA"/>
                </a:solidFill>
                <a:effectLst/>
                <a:latin typeface="Consolas" panose="020B0609020204030204" pitchFamily="49" charset="0"/>
              </a:rPr>
              <a:t>android</a:t>
            </a:r>
            <a:r>
              <a:rPr kumimoji="0" lang="zh-CN" altLang="zh-CN" sz="1400" b="0" i="0" u="none" strike="noStrike" cap="none" normalizeH="0" baseline="0" dirty="0">
                <a:ln>
                  <a:noFill/>
                </a:ln>
                <a:solidFill>
                  <a:srgbClr val="BABABA"/>
                </a:solidFill>
                <a:effectLst/>
                <a:latin typeface="Consolas" panose="020B0609020204030204" pitchFamily="49" charset="0"/>
              </a:rPr>
              <a:t>:name=</a:t>
            </a:r>
            <a:r>
              <a:rPr kumimoji="0" lang="zh-CN" altLang="zh-CN" sz="1400" b="0" i="0" u="none" strike="noStrike" cap="none" normalizeH="0" baseline="0" dirty="0">
                <a:ln>
                  <a:noFill/>
                </a:ln>
                <a:solidFill>
                  <a:srgbClr val="6A8759"/>
                </a:solidFill>
                <a:effectLst/>
                <a:latin typeface="Consolas" panose="020B0609020204030204" pitchFamily="49" charset="0"/>
              </a:rPr>
              <a:t>"android.intent.action.LOCKED_BOOT_COMPLETED" </a:t>
            </a:r>
            <a:r>
              <a:rPr kumimoji="0" lang="zh-CN" altLang="zh-CN" sz="1400" b="0" i="0" u="none" strike="noStrike" cap="none" normalizeH="0" baseline="0" dirty="0">
                <a:ln>
                  <a:noFill/>
                </a:ln>
                <a:solidFill>
                  <a:srgbClr val="E8BF6A"/>
                </a:solidFill>
                <a:effectLst/>
                <a:latin typeface="Consolas" panose="020B0609020204030204" pitchFamily="49" charset="0"/>
              </a:rPr>
              <a:t>/&gt;</a:t>
            </a:r>
            <a:br>
              <a:rPr kumimoji="0" lang="zh-CN" altLang="zh-CN" sz="1400" b="0" i="0" u="none" strike="noStrike" cap="none" normalizeH="0" baseline="0" dirty="0">
                <a:ln>
                  <a:noFill/>
                </a:ln>
                <a:solidFill>
                  <a:srgbClr val="E8BF6A"/>
                </a:solidFill>
                <a:effectLst/>
                <a:latin typeface="Consolas" panose="020B0609020204030204" pitchFamily="49" charset="0"/>
              </a:rPr>
            </a:br>
            <a:r>
              <a:rPr kumimoji="0" lang="zh-CN" altLang="zh-CN" sz="1400" b="0" i="0" u="none" strike="noStrike" cap="none" normalizeH="0" baseline="0" dirty="0">
                <a:ln>
                  <a:noFill/>
                </a:ln>
                <a:solidFill>
                  <a:srgbClr val="E8BF6A"/>
                </a:solidFill>
                <a:effectLst/>
                <a:latin typeface="Consolas" panose="020B0609020204030204" pitchFamily="49" charset="0"/>
              </a:rPr>
              <a:t>    &lt;/intent-filter&gt;</a:t>
            </a:r>
            <a:br>
              <a:rPr kumimoji="0" lang="zh-CN" altLang="zh-CN" sz="1400" b="0" i="0" u="none" strike="noStrike" cap="none" normalizeH="0" baseline="0" dirty="0">
                <a:ln>
                  <a:noFill/>
                </a:ln>
                <a:solidFill>
                  <a:srgbClr val="E8BF6A"/>
                </a:solidFill>
                <a:effectLst/>
                <a:latin typeface="Consolas" panose="020B0609020204030204" pitchFamily="49" charset="0"/>
              </a:rPr>
            </a:br>
            <a:r>
              <a:rPr kumimoji="0" lang="zh-CN" altLang="zh-CN" sz="1400" b="0" i="0" u="none" strike="noStrike" cap="none" normalizeH="0" baseline="0" dirty="0">
                <a:ln>
                  <a:noFill/>
                </a:ln>
                <a:solidFill>
                  <a:srgbClr val="E8BF6A"/>
                </a:solidFill>
                <a:effectLst/>
                <a:latin typeface="Consolas" panose="020B0609020204030204" pitchFamily="49" charset="0"/>
              </a:rPr>
              <a:t>&lt;/receiver&gt;</a:t>
            </a:r>
            <a:endParaRPr kumimoji="0" lang="zh-CN" altLang="zh-CN" sz="1400" b="0" i="0" u="none" strike="noStrike" cap="none" normalizeH="0" baseline="0" dirty="0">
              <a:ln>
                <a:noFill/>
              </a:ln>
              <a:solidFill>
                <a:schemeClr val="tx1"/>
              </a:solidFill>
              <a:effectLst/>
              <a:latin typeface="Arial" panose="020B0604020202020204" pitchFamily="34" charset="0"/>
            </a:endParaRPr>
          </a:p>
        </p:txBody>
      </p:sp>
      <p:sp>
        <p:nvSpPr>
          <p:cNvPr id="6" name="文本框 5"/>
          <p:cNvSpPr txBox="1"/>
          <p:nvPr/>
        </p:nvSpPr>
        <p:spPr>
          <a:xfrm>
            <a:off x="1524000" y="1825878"/>
            <a:ext cx="1800493" cy="369332"/>
          </a:xfrm>
          <a:prstGeom prst="rect">
            <a:avLst/>
          </a:prstGeom>
          <a:noFill/>
        </p:spPr>
        <p:txBody>
          <a:bodyPr wrap="none" rtlCol="0">
            <a:spAutoFit/>
          </a:bodyPr>
          <a:lstStyle/>
          <a:p>
            <a:r>
              <a:rPr lang="zh-CN" altLang="en-US" dirty="0"/>
              <a:t>注册广播接收器</a:t>
            </a:r>
          </a:p>
        </p:txBody>
      </p:sp>
      <p:sp>
        <p:nvSpPr>
          <p:cNvPr id="7" name="矩形 6"/>
          <p:cNvSpPr/>
          <p:nvPr/>
        </p:nvSpPr>
        <p:spPr>
          <a:xfrm>
            <a:off x="1524000" y="4234844"/>
            <a:ext cx="4788024" cy="369332"/>
          </a:xfrm>
          <a:prstGeom prst="rect">
            <a:avLst/>
          </a:prstGeom>
        </p:spPr>
        <p:txBody>
          <a:bodyPr wrap="square">
            <a:spAutoFit/>
          </a:bodyPr>
          <a:lstStyle/>
          <a:p>
            <a:r>
              <a:rPr lang="zh-CN" altLang="en-US" dirty="0">
                <a:latin typeface="Roboto" pitchFamily="2" charset="0"/>
              </a:rPr>
              <a:t>访问设备加密存储并打开现有应用数据文件：</a:t>
            </a:r>
            <a:endParaRPr lang="zh-CN" altLang="en-US" dirty="0"/>
          </a:p>
        </p:txBody>
      </p:sp>
      <p:sp>
        <p:nvSpPr>
          <p:cNvPr id="8" name="Rectangle 3"/>
          <p:cNvSpPr>
            <a:spLocks noChangeArrowheads="1"/>
          </p:cNvSpPr>
          <p:nvPr/>
        </p:nvSpPr>
        <p:spPr bwMode="auto">
          <a:xfrm>
            <a:off x="1524000" y="4823774"/>
            <a:ext cx="9192344" cy="107721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rgbClr val="A9B7C6"/>
                </a:solidFill>
                <a:effectLst/>
                <a:latin typeface="Consolas" panose="020B0609020204030204" pitchFamily="49" charset="0"/>
              </a:rPr>
              <a:t>Context directBootContext = appContext.createDeviceProtectedStorageContext()</a:t>
            </a:r>
            <a:r>
              <a:rPr kumimoji="0" lang="zh-CN" altLang="zh-CN" sz="1600" b="0" i="0" u="none" strike="noStrike" cap="none" normalizeH="0" baseline="0" dirty="0">
                <a:ln>
                  <a:noFill/>
                </a:ln>
                <a:solidFill>
                  <a:srgbClr val="CC7832"/>
                </a:solidFill>
                <a:effectLst/>
                <a:latin typeface="Consolas" panose="020B0609020204030204" pitchFamily="49" charset="0"/>
              </a:rPr>
              <a:t>;</a:t>
            </a:r>
            <a:br>
              <a:rPr kumimoji="0" lang="zh-CN" altLang="zh-CN" sz="1600" b="0" i="0" u="none" strike="noStrike" cap="none" normalizeH="0" baseline="0" dirty="0">
                <a:ln>
                  <a:noFill/>
                </a:ln>
                <a:solidFill>
                  <a:srgbClr val="CC7832"/>
                </a:solidFill>
                <a:effectLst/>
                <a:latin typeface="Consolas" panose="020B0609020204030204" pitchFamily="49" charset="0"/>
              </a:rPr>
            </a:br>
            <a:r>
              <a:rPr kumimoji="0" lang="zh-CN" altLang="zh-CN" sz="1600" b="0" i="0" u="none" strike="noStrike" cap="none" normalizeH="0" baseline="0" dirty="0">
                <a:ln>
                  <a:noFill/>
                </a:ln>
                <a:solidFill>
                  <a:srgbClr val="808080"/>
                </a:solidFill>
                <a:effectLst/>
                <a:latin typeface="Consolas" panose="020B0609020204030204" pitchFamily="49" charset="0"/>
              </a:rPr>
              <a:t>// Access appDataFilename that lives in device encrypted storage</a:t>
            </a:r>
            <a:br>
              <a:rPr kumimoji="0" lang="zh-CN" altLang="zh-CN" sz="1600" b="0" i="0" u="none" strike="noStrike" cap="none" normalizeH="0" baseline="0" dirty="0">
                <a:ln>
                  <a:noFill/>
                </a:ln>
                <a:solidFill>
                  <a:srgbClr val="808080"/>
                </a:solidFill>
                <a:effectLst/>
                <a:latin typeface="Consolas" panose="020B0609020204030204" pitchFamily="49" charset="0"/>
              </a:rPr>
            </a:br>
            <a:r>
              <a:rPr kumimoji="0" lang="zh-CN" altLang="zh-CN" sz="1600" b="0" i="0" u="none" strike="noStrike" cap="none" normalizeH="0" baseline="0" dirty="0">
                <a:ln>
                  <a:noFill/>
                </a:ln>
                <a:solidFill>
                  <a:srgbClr val="A9B7C6"/>
                </a:solidFill>
                <a:effectLst/>
                <a:latin typeface="Consolas" panose="020B0609020204030204" pitchFamily="49" charset="0"/>
              </a:rPr>
              <a:t>FileInputStream inStream = directBootContext.openFileInput(appDataFilename)</a:t>
            </a:r>
            <a:r>
              <a:rPr kumimoji="0" lang="zh-CN" altLang="zh-CN" sz="1600" b="0" i="0" u="none" strike="noStrike" cap="none" normalizeH="0" baseline="0" dirty="0">
                <a:ln>
                  <a:noFill/>
                </a:ln>
                <a:solidFill>
                  <a:srgbClr val="CC7832"/>
                </a:solidFill>
                <a:effectLst/>
                <a:latin typeface="Consolas" panose="020B0609020204030204" pitchFamily="49" charset="0"/>
              </a:rPr>
              <a:t>;</a:t>
            </a:r>
            <a:br>
              <a:rPr kumimoji="0" lang="zh-CN" altLang="zh-CN" sz="1600" b="0" i="0" u="none" strike="noStrike" cap="none" normalizeH="0" baseline="0" dirty="0">
                <a:ln>
                  <a:noFill/>
                </a:ln>
                <a:solidFill>
                  <a:srgbClr val="CC7832"/>
                </a:solidFill>
                <a:effectLst/>
                <a:latin typeface="Consolas" panose="020B0609020204030204" pitchFamily="49" charset="0"/>
              </a:rPr>
            </a:br>
            <a:r>
              <a:rPr kumimoji="0" lang="zh-CN" altLang="zh-CN" sz="1600" b="0" i="0" u="none" strike="noStrike" cap="none" normalizeH="0" baseline="0" dirty="0">
                <a:ln>
                  <a:noFill/>
                </a:ln>
                <a:solidFill>
                  <a:srgbClr val="808080"/>
                </a:solidFill>
                <a:effectLst/>
                <a:latin typeface="Consolas" panose="020B0609020204030204" pitchFamily="49" charset="0"/>
              </a:rPr>
              <a:t>// Use inStream to read content...</a:t>
            </a:r>
            <a:endParaRPr kumimoji="0" lang="zh-CN" altLang="zh-CN"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07278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作用域目录访问</a:t>
            </a:r>
            <a:r>
              <a:rPr lang="en-US" altLang="zh-CN" dirty="0"/>
              <a:t>	</a:t>
            </a:r>
            <a:endParaRPr lang="zh-CN" dirty="0"/>
          </a:p>
        </p:txBody>
      </p:sp>
      <p:sp>
        <p:nvSpPr>
          <p:cNvPr id="3" name="内容占位符 13"/>
          <p:cNvSpPr>
            <a:spLocks noGrp="1"/>
          </p:cNvSpPr>
          <p:nvPr>
            <p:ph idx="1"/>
          </p:nvPr>
        </p:nvSpPr>
        <p:spPr>
          <a:xfrm>
            <a:off x="1524000" y="1828800"/>
            <a:ext cx="9144000" cy="4267200"/>
          </a:xfrm>
        </p:spPr>
        <p:txBody>
          <a:bodyPr>
            <a:normAutofit fontScale="92500" lnSpcReduction="20000"/>
          </a:bodyPr>
          <a:lstStyle/>
          <a:p>
            <a:pPr marL="0" indent="0">
              <a:lnSpc>
                <a:spcPct val="150000"/>
              </a:lnSpc>
              <a:buNone/>
            </a:pPr>
            <a:r>
              <a:rPr lang="zh-CN" altLang="en-US" dirty="0"/>
              <a:t>应用（如照片应用）通常只需要访问外部存储中的特定目录，例如 </a:t>
            </a:r>
            <a:r>
              <a:rPr lang="en-US" altLang="zh-CN" dirty="0"/>
              <a:t>Pictures </a:t>
            </a:r>
            <a:r>
              <a:rPr lang="zh-CN" altLang="en-US" dirty="0"/>
              <a:t>目录。 现有的外部存储访问方法未经专门设计，无法轻松地为这些类型的应用提供目标目录访问。 例如：</a:t>
            </a:r>
          </a:p>
          <a:p>
            <a:pPr marL="0" indent="0">
              <a:lnSpc>
                <a:spcPct val="150000"/>
              </a:lnSpc>
              <a:buNone/>
            </a:pPr>
            <a:r>
              <a:rPr lang="en-US" altLang="zh-CN" dirty="0"/>
              <a:t>· </a:t>
            </a:r>
            <a:r>
              <a:rPr lang="zh-CN" altLang="en-US" dirty="0"/>
              <a:t>在您的清单中请求 </a:t>
            </a:r>
            <a:r>
              <a:rPr lang="en-US" altLang="zh-CN" dirty="0"/>
              <a:t>READ_EXTERNAL_STORAGE </a:t>
            </a:r>
            <a:r>
              <a:rPr lang="zh-CN" altLang="en-US" dirty="0"/>
              <a:t>或 </a:t>
            </a:r>
            <a:r>
              <a:rPr lang="en-US" altLang="zh-CN" dirty="0"/>
              <a:t>WRITE_EXTERNAL_STORAGE </a:t>
            </a:r>
            <a:r>
              <a:rPr lang="zh-CN" altLang="en-US" dirty="0"/>
              <a:t>将允许访问外部存储上的</a:t>
            </a:r>
            <a:r>
              <a:rPr lang="zh-CN" altLang="en-US" b="1" dirty="0">
                <a:solidFill>
                  <a:schemeClr val="accent5">
                    <a:lumMod val="60000"/>
                    <a:lumOff val="40000"/>
                  </a:schemeClr>
                </a:solidFill>
              </a:rPr>
              <a:t>所有公共目录</a:t>
            </a:r>
            <a:r>
              <a:rPr lang="zh-CN" altLang="en-US" dirty="0"/>
              <a:t>，这可能导致访问的内容超出应用需要的内容。</a:t>
            </a:r>
          </a:p>
          <a:p>
            <a:pPr marL="0" indent="0">
              <a:lnSpc>
                <a:spcPct val="150000"/>
              </a:lnSpc>
              <a:buNone/>
            </a:pPr>
            <a:r>
              <a:rPr lang="en-US" altLang="zh-CN" dirty="0"/>
              <a:t>· </a:t>
            </a:r>
            <a:r>
              <a:rPr lang="zh-CN" altLang="en-US" dirty="0"/>
              <a:t>使用存储访问框架通常会让您的用户通过一个系统 </a:t>
            </a:r>
            <a:r>
              <a:rPr lang="en-US" altLang="zh-CN" dirty="0"/>
              <a:t>UI </a:t>
            </a:r>
            <a:r>
              <a:rPr lang="zh-CN" altLang="en-US" dirty="0"/>
              <a:t>选取目录，如果应用始终访问同一个外部目录，则该操作没有任何必要。</a:t>
            </a:r>
          </a:p>
          <a:p>
            <a:pPr marL="0" indent="0">
              <a:lnSpc>
                <a:spcPct val="150000"/>
              </a:lnSpc>
              <a:buNone/>
            </a:pPr>
            <a:r>
              <a:rPr lang="en-US" altLang="zh-CN" dirty="0"/>
              <a:t>Android N </a:t>
            </a:r>
            <a:r>
              <a:rPr lang="zh-CN" altLang="en-US" dirty="0"/>
              <a:t>提供简化的全新 </a:t>
            </a:r>
            <a:r>
              <a:rPr lang="en-US" altLang="zh-CN" dirty="0"/>
              <a:t>API </a:t>
            </a:r>
            <a:r>
              <a:rPr lang="zh-CN" altLang="en-US" dirty="0"/>
              <a:t>以访问通用外部存储目录。</a:t>
            </a:r>
          </a:p>
        </p:txBody>
      </p:sp>
      <p:sp>
        <p:nvSpPr>
          <p:cNvPr id="4" name="矩形 3"/>
          <p:cNvSpPr/>
          <p:nvPr/>
        </p:nvSpPr>
        <p:spPr>
          <a:xfrm>
            <a:off x="4619836" y="3253172"/>
            <a:ext cx="2952328" cy="14184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rgbClr val="002060"/>
                </a:solidFill>
              </a:rPr>
              <a:t>更少的权限</a:t>
            </a:r>
            <a:endParaRPr lang="en-US" altLang="zh-CN" sz="2000" b="1" dirty="0">
              <a:solidFill>
                <a:srgbClr val="002060"/>
              </a:solidFill>
            </a:endParaRPr>
          </a:p>
          <a:p>
            <a:pPr algn="ctr"/>
            <a:r>
              <a:rPr lang="zh-CN" altLang="en-US" sz="2000" b="1" dirty="0">
                <a:solidFill>
                  <a:srgbClr val="002060"/>
                </a:solidFill>
              </a:rPr>
              <a:t>更方便地访问指定目录</a:t>
            </a:r>
          </a:p>
        </p:txBody>
      </p:sp>
    </p:spTree>
    <p:extLst>
      <p:ext uri="{BB962C8B-B14F-4D97-AF65-F5344CB8AC3E}">
        <p14:creationId xmlns:p14="http://schemas.microsoft.com/office/powerpoint/2010/main" val="207766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作用域目录访问</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3" name="文本框 2"/>
          <p:cNvSpPr txBox="1"/>
          <p:nvPr/>
        </p:nvSpPr>
        <p:spPr>
          <a:xfrm>
            <a:off x="1524000" y="1749224"/>
            <a:ext cx="4020652" cy="369332"/>
          </a:xfrm>
          <a:prstGeom prst="rect">
            <a:avLst/>
          </a:prstGeom>
          <a:noFill/>
        </p:spPr>
        <p:txBody>
          <a:bodyPr wrap="none" rtlCol="0">
            <a:spAutoFit/>
          </a:bodyPr>
          <a:lstStyle/>
          <a:p>
            <a:r>
              <a:rPr lang="zh-CN" altLang="en-US" dirty="0"/>
              <a:t>在主要共享存储中打开</a:t>
            </a:r>
            <a:r>
              <a:rPr lang="en-US" altLang="zh-CN" dirty="0"/>
              <a:t>Pictures </a:t>
            </a:r>
            <a:r>
              <a:rPr lang="zh-CN" altLang="en-US" dirty="0"/>
              <a:t>目录：</a:t>
            </a:r>
          </a:p>
        </p:txBody>
      </p:sp>
      <p:sp>
        <p:nvSpPr>
          <p:cNvPr id="4" name="Rectangle 1"/>
          <p:cNvSpPr>
            <a:spLocks noChangeArrowheads="1"/>
          </p:cNvSpPr>
          <p:nvPr/>
        </p:nvSpPr>
        <p:spPr bwMode="auto">
          <a:xfrm>
            <a:off x="1524000" y="2267930"/>
            <a:ext cx="10044608" cy="147732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A9B7C6"/>
                </a:solidFill>
                <a:effectLst/>
                <a:latin typeface="Consolas" panose="020B0609020204030204" pitchFamily="49" charset="0"/>
              </a:rPr>
              <a:t>StorageManager sm = (StorageManager) getSystemService(Context.</a:t>
            </a:r>
            <a:r>
              <a:rPr kumimoji="0" lang="zh-CN" altLang="zh-CN" b="0" i="1" u="none" strike="noStrike" cap="none" normalizeH="0" baseline="0" dirty="0">
                <a:ln>
                  <a:noFill/>
                </a:ln>
                <a:solidFill>
                  <a:srgbClr val="9876AA"/>
                </a:solidFill>
                <a:effectLst/>
                <a:latin typeface="Consolas" panose="020B0609020204030204" pitchFamily="49" charset="0"/>
              </a:rPr>
              <a:t>STORAGE_SERVICE</a:t>
            </a: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StorageVolume volume = sm.getPrimaryStorageVolume()</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Intent intent = volume.createAccessIntent(Environment.</a:t>
            </a:r>
            <a:r>
              <a:rPr kumimoji="0" lang="zh-CN" altLang="zh-CN" b="0" i="1" u="none" strike="noStrike" cap="none" normalizeH="0" baseline="0" dirty="0">
                <a:ln>
                  <a:noFill/>
                </a:ln>
                <a:solidFill>
                  <a:srgbClr val="9876AA"/>
                </a:solidFill>
                <a:effectLst/>
                <a:latin typeface="Consolas" panose="020B0609020204030204" pitchFamily="49" charset="0"/>
              </a:rPr>
              <a:t>DIRECTORY_PICTURES</a:t>
            </a: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startActivityForResult(intent</a:t>
            </a:r>
            <a:r>
              <a:rPr kumimoji="0" lang="zh-CN" altLang="zh-CN" b="0" i="0" u="none" strike="noStrike" cap="none" normalizeH="0" baseline="0" dirty="0">
                <a:ln>
                  <a:noFill/>
                </a:ln>
                <a:solidFill>
                  <a:srgbClr val="CC7832"/>
                </a:solidFill>
                <a:effectLst/>
                <a:latin typeface="Consolas" panose="020B0609020204030204" pitchFamily="49" charset="0"/>
              </a:rPr>
              <a:t>, </a:t>
            </a:r>
            <a:r>
              <a:rPr kumimoji="0" lang="zh-CN" altLang="zh-CN" b="0" i="0" u="none" strike="noStrike" cap="none" normalizeH="0" baseline="0" dirty="0">
                <a:ln>
                  <a:noFill/>
                </a:ln>
                <a:solidFill>
                  <a:srgbClr val="A9B7C6"/>
                </a:solidFill>
                <a:effectLst/>
                <a:latin typeface="Consolas" panose="020B0609020204030204" pitchFamily="49" charset="0"/>
              </a:rPr>
              <a:t>request_code)</a:t>
            </a:r>
            <a:r>
              <a:rPr kumimoji="0" lang="zh-CN" altLang="zh-CN" b="0" i="0" u="none" strike="noStrike" cap="none" normalizeH="0" baseline="0" dirty="0">
                <a:ln>
                  <a:noFill/>
                </a:ln>
                <a:solidFill>
                  <a:srgbClr val="CC7832"/>
                </a:solidFill>
                <a:effectLst/>
                <a:latin typeface="Consolas" panose="020B0609020204030204" pitchFamily="49" charset="0"/>
              </a:rPr>
              <a:t>;</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5" name="文本框 4"/>
          <p:cNvSpPr txBox="1"/>
          <p:nvPr/>
        </p:nvSpPr>
        <p:spPr>
          <a:xfrm>
            <a:off x="1524000" y="3894632"/>
            <a:ext cx="9969396" cy="369332"/>
          </a:xfrm>
          <a:prstGeom prst="rect">
            <a:avLst/>
          </a:prstGeom>
          <a:noFill/>
        </p:spPr>
        <p:txBody>
          <a:bodyPr wrap="none" rtlCol="0">
            <a:spAutoFit/>
          </a:bodyPr>
          <a:lstStyle/>
          <a:p>
            <a:r>
              <a:rPr lang="zh-CN" altLang="en-US" dirty="0"/>
              <a:t>系统尝试授予对外部目录的访问权限，并使用一个简化的 </a:t>
            </a:r>
            <a:r>
              <a:rPr lang="en-US" altLang="zh-CN" dirty="0"/>
              <a:t>UI </a:t>
            </a:r>
            <a:r>
              <a:rPr lang="zh-CN" altLang="en-US" dirty="0"/>
              <a:t>向用户确认访问权限（如果需要）：</a:t>
            </a:r>
          </a:p>
        </p:txBody>
      </p:sp>
      <p:pic>
        <p:nvPicPr>
          <p:cNvPr id="6" name="图片 5"/>
          <p:cNvPicPr>
            <a:picLocks noChangeAspect="1"/>
          </p:cNvPicPr>
          <p:nvPr/>
        </p:nvPicPr>
        <p:blipFill>
          <a:blip r:embed="rId2"/>
          <a:stretch>
            <a:fillRect/>
          </a:stretch>
        </p:blipFill>
        <p:spPr>
          <a:xfrm>
            <a:off x="1524000" y="4412988"/>
            <a:ext cx="3384376" cy="1574335"/>
          </a:xfrm>
          <a:prstGeom prst="rect">
            <a:avLst/>
          </a:prstGeom>
        </p:spPr>
      </p:pic>
      <p:sp>
        <p:nvSpPr>
          <p:cNvPr id="7" name="文本框 6"/>
          <p:cNvSpPr txBox="1"/>
          <p:nvPr/>
        </p:nvSpPr>
        <p:spPr>
          <a:xfrm>
            <a:off x="6528048" y="4447035"/>
            <a:ext cx="4965348" cy="1323439"/>
          </a:xfrm>
          <a:prstGeom prst="rect">
            <a:avLst/>
          </a:prstGeom>
          <a:noFill/>
        </p:spPr>
        <p:txBody>
          <a:bodyPr wrap="square" rtlCol="0">
            <a:spAutoFit/>
          </a:bodyPr>
          <a:lstStyle/>
          <a:p>
            <a:r>
              <a:rPr lang="zh-CN" altLang="en-US" sz="2000" b="1" dirty="0">
                <a:solidFill>
                  <a:srgbClr val="FF0000"/>
                </a:solidFill>
              </a:rPr>
              <a:t>注：</a:t>
            </a:r>
            <a:r>
              <a:rPr lang="zh-CN" altLang="en-US" sz="2000" i="1" dirty="0"/>
              <a:t>如果用户选择 </a:t>
            </a:r>
            <a:r>
              <a:rPr lang="en-US" altLang="zh-CN" sz="2000" i="1" dirty="0"/>
              <a:t>Don't ask again </a:t>
            </a:r>
            <a:r>
              <a:rPr lang="zh-CN" altLang="en-US" sz="2000" i="1" dirty="0"/>
              <a:t>并拒绝请求，您的应用向指定目录提出的所有未来请求都将被自动拒绝，并且将不会有请求 </a:t>
            </a:r>
            <a:r>
              <a:rPr lang="en-US" altLang="zh-CN" sz="2000" i="1" dirty="0"/>
              <a:t>UI </a:t>
            </a:r>
            <a:r>
              <a:rPr lang="zh-CN" altLang="en-US" sz="2000" i="1" dirty="0"/>
              <a:t>呈现给用户。</a:t>
            </a:r>
          </a:p>
        </p:txBody>
      </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09497" y="4229151"/>
            <a:ext cx="1417429" cy="2427348"/>
          </a:xfrm>
          <a:prstGeom prst="rect">
            <a:avLst/>
          </a:prstGeom>
        </p:spPr>
      </p:pic>
    </p:spTree>
    <p:extLst>
      <p:ext uri="{BB962C8B-B14F-4D97-AF65-F5344CB8AC3E}">
        <p14:creationId xmlns:p14="http://schemas.microsoft.com/office/powerpoint/2010/main" val="3218917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circle(in)">
                                      <p:cBhvr>
                                        <p:cTn id="13" dur="2000"/>
                                        <p:tgtEl>
                                          <p:spTgt spid="10"/>
                                        </p:tgtEl>
                                      </p:cBhvr>
                                    </p:animEffect>
                                  </p:childTnLst>
                                </p:cTn>
                              </p:par>
                              <p:par>
                                <p:cTn id="14" presetID="6" presetClass="entr" presetSubtype="16"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in)">
                                      <p:cBhvr>
                                        <p:cTn id="16"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作用域目录访问</a:t>
            </a:r>
            <a:r>
              <a:rPr lang="en-US" altLang="zh-CN" dirty="0"/>
              <a:t>-</a:t>
            </a:r>
            <a:r>
              <a:rPr lang="zh-CN" altLang="en-US" sz="2400" dirty="0"/>
              <a:t>访问可移动介质上的目录</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3" name="文本框 2"/>
          <p:cNvSpPr txBox="1"/>
          <p:nvPr/>
        </p:nvSpPr>
        <p:spPr>
          <a:xfrm>
            <a:off x="1524000" y="2020857"/>
            <a:ext cx="10404648" cy="646331"/>
          </a:xfrm>
          <a:prstGeom prst="rect">
            <a:avLst/>
          </a:prstGeom>
          <a:noFill/>
        </p:spPr>
        <p:txBody>
          <a:bodyPr wrap="square" rtlCol="0">
            <a:spAutoFit/>
          </a:bodyPr>
          <a:lstStyle/>
          <a:p>
            <a:r>
              <a:rPr lang="zh-CN" altLang="en-US" dirty="0"/>
              <a:t>若要使用作用域目录访问来访问可移动介质上的目录，首先要添加一个用于侦听 </a:t>
            </a:r>
            <a:r>
              <a:rPr lang="en-US" altLang="zh-CN" dirty="0"/>
              <a:t>MEDIA_MOUNTED </a:t>
            </a:r>
            <a:r>
              <a:rPr lang="zh-CN" altLang="en-US" dirty="0"/>
              <a:t>通知的 </a:t>
            </a:r>
            <a:r>
              <a:rPr lang="en-US" altLang="zh-CN" dirty="0" err="1"/>
              <a:t>BroadcastReceiver</a:t>
            </a:r>
            <a:endParaRPr lang="zh-CN" altLang="en-US" dirty="0"/>
          </a:p>
        </p:txBody>
      </p:sp>
      <p:sp>
        <p:nvSpPr>
          <p:cNvPr id="7" name="Rectangle 1"/>
          <p:cNvSpPr>
            <a:spLocks noChangeArrowheads="1"/>
          </p:cNvSpPr>
          <p:nvPr/>
        </p:nvSpPr>
        <p:spPr bwMode="auto">
          <a:xfrm>
            <a:off x="1557669" y="3087846"/>
            <a:ext cx="8676456" cy="2308324"/>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rgbClr val="E8BF6A"/>
                </a:solidFill>
                <a:effectLst/>
                <a:latin typeface="Consolas" panose="020B0609020204030204" pitchFamily="49" charset="0"/>
              </a:rPr>
              <a:t>&lt;receiver</a:t>
            </a:r>
            <a:br>
              <a:rPr kumimoji="0" lang="zh-CN" altLang="zh-CN" sz="1600" b="0" i="0" u="none" strike="noStrike" cap="none" normalizeH="0" baseline="0" dirty="0">
                <a:ln>
                  <a:noFill/>
                </a:ln>
                <a:solidFill>
                  <a:srgbClr val="E8BF6A"/>
                </a:solidFill>
                <a:effectLst/>
                <a:latin typeface="Consolas" panose="020B0609020204030204" pitchFamily="49" charset="0"/>
              </a:rPr>
            </a:br>
            <a:r>
              <a:rPr kumimoji="0" lang="zh-CN" altLang="zh-CN" sz="1600" b="0" i="0" u="none" strike="noStrike" cap="none" normalizeH="0" baseline="0" dirty="0">
                <a:ln>
                  <a:noFill/>
                </a:ln>
                <a:solidFill>
                  <a:srgbClr val="E8BF6A"/>
                </a:solidFill>
                <a:effectLst/>
                <a:latin typeface="Consolas" panose="020B0609020204030204" pitchFamily="49" charset="0"/>
              </a:rPr>
              <a:t>    </a:t>
            </a:r>
            <a:r>
              <a:rPr kumimoji="0" lang="zh-CN" altLang="zh-CN" sz="1600" b="0" i="0" u="none" strike="noStrike" cap="none" normalizeH="0" baseline="0" dirty="0">
                <a:ln>
                  <a:noFill/>
                </a:ln>
                <a:solidFill>
                  <a:srgbClr val="9876AA"/>
                </a:solidFill>
                <a:effectLst/>
                <a:latin typeface="Consolas" panose="020B0609020204030204" pitchFamily="49" charset="0"/>
              </a:rPr>
              <a:t>android</a:t>
            </a:r>
            <a:r>
              <a:rPr kumimoji="0" lang="zh-CN" altLang="zh-CN" sz="1600" b="0" i="0" u="none" strike="noStrike" cap="none" normalizeH="0" baseline="0" dirty="0">
                <a:ln>
                  <a:noFill/>
                </a:ln>
                <a:solidFill>
                  <a:srgbClr val="BABABA"/>
                </a:solidFill>
                <a:effectLst/>
                <a:latin typeface="Consolas" panose="020B0609020204030204" pitchFamily="49" charset="0"/>
              </a:rPr>
              <a:t>:name=</a:t>
            </a:r>
            <a:r>
              <a:rPr kumimoji="0" lang="zh-CN" altLang="zh-CN" sz="1600" b="0" i="0" u="none" strike="noStrike" cap="none" normalizeH="0" baseline="0" dirty="0">
                <a:ln>
                  <a:noFill/>
                </a:ln>
                <a:solidFill>
                  <a:srgbClr val="6A8759"/>
                </a:solidFill>
                <a:effectLst/>
                <a:latin typeface="Consolas" panose="020B0609020204030204" pitchFamily="49" charset="0"/>
              </a:rPr>
              <a:t>".MediaMountedReceiver"</a:t>
            </a:r>
            <a:br>
              <a:rPr kumimoji="0" lang="zh-CN" altLang="zh-CN" sz="1600" b="0" i="0" u="none" strike="noStrike" cap="none" normalizeH="0" baseline="0" dirty="0">
                <a:ln>
                  <a:noFill/>
                </a:ln>
                <a:solidFill>
                  <a:srgbClr val="6A8759"/>
                </a:solidFill>
                <a:effectLst/>
                <a:latin typeface="Consolas" panose="020B0609020204030204" pitchFamily="49" charset="0"/>
              </a:rPr>
            </a:br>
            <a:r>
              <a:rPr kumimoji="0" lang="zh-CN" altLang="zh-CN" sz="1600" b="0" i="0" u="none" strike="noStrike" cap="none" normalizeH="0" baseline="0" dirty="0">
                <a:ln>
                  <a:noFill/>
                </a:ln>
                <a:solidFill>
                  <a:srgbClr val="6A8759"/>
                </a:solidFill>
                <a:effectLst/>
                <a:latin typeface="Consolas" panose="020B0609020204030204" pitchFamily="49" charset="0"/>
              </a:rPr>
              <a:t>    </a:t>
            </a:r>
            <a:r>
              <a:rPr kumimoji="0" lang="zh-CN" altLang="zh-CN" sz="1600" b="0" i="0" u="none" strike="noStrike" cap="none" normalizeH="0" baseline="0" dirty="0">
                <a:ln>
                  <a:noFill/>
                </a:ln>
                <a:solidFill>
                  <a:srgbClr val="9876AA"/>
                </a:solidFill>
                <a:effectLst/>
                <a:latin typeface="Consolas" panose="020B0609020204030204" pitchFamily="49" charset="0"/>
              </a:rPr>
              <a:t>android</a:t>
            </a:r>
            <a:r>
              <a:rPr kumimoji="0" lang="zh-CN" altLang="zh-CN" sz="1600" b="0" i="0" u="none" strike="noStrike" cap="none" normalizeH="0" baseline="0" dirty="0">
                <a:ln>
                  <a:noFill/>
                </a:ln>
                <a:solidFill>
                  <a:srgbClr val="BABABA"/>
                </a:solidFill>
                <a:effectLst/>
                <a:latin typeface="Consolas" panose="020B0609020204030204" pitchFamily="49" charset="0"/>
              </a:rPr>
              <a:t>:enabled=</a:t>
            </a:r>
            <a:r>
              <a:rPr kumimoji="0" lang="zh-CN" altLang="zh-CN" sz="1600" b="0" i="0" u="none" strike="noStrike" cap="none" normalizeH="0" baseline="0" dirty="0">
                <a:ln>
                  <a:noFill/>
                </a:ln>
                <a:solidFill>
                  <a:srgbClr val="6A8759"/>
                </a:solidFill>
                <a:effectLst/>
                <a:latin typeface="Consolas" panose="020B0609020204030204" pitchFamily="49" charset="0"/>
              </a:rPr>
              <a:t>"true"</a:t>
            </a:r>
            <a:br>
              <a:rPr kumimoji="0" lang="zh-CN" altLang="zh-CN" sz="1600" b="0" i="0" u="none" strike="noStrike" cap="none" normalizeH="0" baseline="0" dirty="0">
                <a:ln>
                  <a:noFill/>
                </a:ln>
                <a:solidFill>
                  <a:srgbClr val="6A8759"/>
                </a:solidFill>
                <a:effectLst/>
                <a:latin typeface="Consolas" panose="020B0609020204030204" pitchFamily="49" charset="0"/>
              </a:rPr>
            </a:br>
            <a:r>
              <a:rPr kumimoji="0" lang="zh-CN" altLang="zh-CN" sz="1600" b="0" i="0" u="none" strike="noStrike" cap="none" normalizeH="0" baseline="0" dirty="0">
                <a:ln>
                  <a:noFill/>
                </a:ln>
                <a:solidFill>
                  <a:srgbClr val="6A8759"/>
                </a:solidFill>
                <a:effectLst/>
                <a:latin typeface="Consolas" panose="020B0609020204030204" pitchFamily="49" charset="0"/>
              </a:rPr>
              <a:t>    </a:t>
            </a:r>
            <a:r>
              <a:rPr kumimoji="0" lang="zh-CN" altLang="zh-CN" sz="1600" b="0" i="0" u="none" strike="noStrike" cap="none" normalizeH="0" baseline="0" dirty="0">
                <a:ln>
                  <a:noFill/>
                </a:ln>
                <a:solidFill>
                  <a:srgbClr val="9876AA"/>
                </a:solidFill>
                <a:effectLst/>
                <a:latin typeface="Consolas" panose="020B0609020204030204" pitchFamily="49" charset="0"/>
              </a:rPr>
              <a:t>android</a:t>
            </a:r>
            <a:r>
              <a:rPr kumimoji="0" lang="zh-CN" altLang="zh-CN" sz="1600" b="0" i="0" u="none" strike="noStrike" cap="none" normalizeH="0" baseline="0" dirty="0">
                <a:ln>
                  <a:noFill/>
                </a:ln>
                <a:solidFill>
                  <a:srgbClr val="BABABA"/>
                </a:solidFill>
                <a:effectLst/>
                <a:latin typeface="Consolas" panose="020B0609020204030204" pitchFamily="49" charset="0"/>
              </a:rPr>
              <a:t>:exported=</a:t>
            </a:r>
            <a:r>
              <a:rPr kumimoji="0" lang="zh-CN" altLang="zh-CN" sz="1600" b="0" i="0" u="none" strike="noStrike" cap="none" normalizeH="0" baseline="0" dirty="0">
                <a:ln>
                  <a:noFill/>
                </a:ln>
                <a:solidFill>
                  <a:srgbClr val="6A8759"/>
                </a:solidFill>
                <a:effectLst/>
                <a:latin typeface="Consolas" panose="020B0609020204030204" pitchFamily="49" charset="0"/>
              </a:rPr>
              <a:t>"true" </a:t>
            </a:r>
            <a:r>
              <a:rPr kumimoji="0" lang="zh-CN" altLang="zh-CN" sz="1600" b="0" i="0" u="none" strike="noStrike" cap="none" normalizeH="0" baseline="0" dirty="0">
                <a:ln>
                  <a:noFill/>
                </a:ln>
                <a:solidFill>
                  <a:srgbClr val="E8BF6A"/>
                </a:solidFill>
                <a:effectLst/>
                <a:latin typeface="Consolas" panose="020B0609020204030204" pitchFamily="49" charset="0"/>
              </a:rPr>
              <a:t>&gt;</a:t>
            </a:r>
            <a:br>
              <a:rPr kumimoji="0" lang="zh-CN" altLang="zh-CN" sz="1600" b="0" i="0" u="none" strike="noStrike" cap="none" normalizeH="0" baseline="0" dirty="0">
                <a:ln>
                  <a:noFill/>
                </a:ln>
                <a:solidFill>
                  <a:srgbClr val="E8BF6A"/>
                </a:solidFill>
                <a:effectLst/>
                <a:latin typeface="Consolas" panose="020B0609020204030204" pitchFamily="49" charset="0"/>
              </a:rPr>
            </a:br>
            <a:r>
              <a:rPr kumimoji="0" lang="zh-CN" altLang="zh-CN" sz="1600" b="0" i="0" u="none" strike="noStrike" cap="none" normalizeH="0" baseline="0" dirty="0">
                <a:ln>
                  <a:noFill/>
                </a:ln>
                <a:solidFill>
                  <a:srgbClr val="E8BF6A"/>
                </a:solidFill>
                <a:effectLst/>
                <a:latin typeface="Consolas" panose="020B0609020204030204" pitchFamily="49" charset="0"/>
              </a:rPr>
              <a:t>    &lt;intent-filter&gt;</a:t>
            </a:r>
            <a:br>
              <a:rPr kumimoji="0" lang="zh-CN" altLang="zh-CN" sz="1600" b="0" i="0" u="none" strike="noStrike" cap="none" normalizeH="0" baseline="0" dirty="0">
                <a:ln>
                  <a:noFill/>
                </a:ln>
                <a:solidFill>
                  <a:srgbClr val="E8BF6A"/>
                </a:solidFill>
                <a:effectLst/>
                <a:latin typeface="Consolas" panose="020B0609020204030204" pitchFamily="49" charset="0"/>
              </a:rPr>
            </a:br>
            <a:r>
              <a:rPr kumimoji="0" lang="zh-CN" altLang="zh-CN" sz="1600" b="0" i="0" u="none" strike="noStrike" cap="none" normalizeH="0" baseline="0" dirty="0">
                <a:ln>
                  <a:noFill/>
                </a:ln>
                <a:solidFill>
                  <a:srgbClr val="E8BF6A"/>
                </a:solidFill>
                <a:effectLst/>
                <a:latin typeface="Consolas" panose="020B0609020204030204" pitchFamily="49" charset="0"/>
              </a:rPr>
              <a:t>        &lt;action </a:t>
            </a:r>
            <a:r>
              <a:rPr kumimoji="0" lang="zh-CN" altLang="zh-CN" sz="1600" b="0" i="0" u="none" strike="noStrike" cap="none" normalizeH="0" baseline="0" dirty="0">
                <a:ln>
                  <a:noFill/>
                </a:ln>
                <a:solidFill>
                  <a:srgbClr val="9876AA"/>
                </a:solidFill>
                <a:effectLst/>
                <a:latin typeface="Consolas" panose="020B0609020204030204" pitchFamily="49" charset="0"/>
              </a:rPr>
              <a:t>android</a:t>
            </a:r>
            <a:r>
              <a:rPr kumimoji="0" lang="zh-CN" altLang="zh-CN" sz="1600" b="0" i="0" u="none" strike="noStrike" cap="none" normalizeH="0" baseline="0" dirty="0">
                <a:ln>
                  <a:noFill/>
                </a:ln>
                <a:solidFill>
                  <a:srgbClr val="BABABA"/>
                </a:solidFill>
                <a:effectLst/>
                <a:latin typeface="Consolas" panose="020B0609020204030204" pitchFamily="49" charset="0"/>
              </a:rPr>
              <a:t>:name=</a:t>
            </a:r>
            <a:r>
              <a:rPr kumimoji="0" lang="zh-CN" altLang="zh-CN" sz="1600" b="0" i="0" u="none" strike="noStrike" cap="none" normalizeH="0" baseline="0" dirty="0">
                <a:ln>
                  <a:noFill/>
                </a:ln>
                <a:solidFill>
                  <a:srgbClr val="6A8759"/>
                </a:solidFill>
                <a:effectLst/>
                <a:latin typeface="Consolas" panose="020B0609020204030204" pitchFamily="49" charset="0"/>
              </a:rPr>
              <a:t>"android.intent.action.MEDIA_MOUNTED" </a:t>
            </a:r>
            <a:r>
              <a:rPr kumimoji="0" lang="zh-CN" altLang="zh-CN" sz="1600" b="0" i="0" u="none" strike="noStrike" cap="none" normalizeH="0" baseline="0" dirty="0">
                <a:ln>
                  <a:noFill/>
                </a:ln>
                <a:solidFill>
                  <a:srgbClr val="E8BF6A"/>
                </a:solidFill>
                <a:effectLst/>
                <a:latin typeface="Consolas" panose="020B0609020204030204" pitchFamily="49" charset="0"/>
              </a:rPr>
              <a:t>/&gt;</a:t>
            </a:r>
            <a:br>
              <a:rPr kumimoji="0" lang="zh-CN" altLang="zh-CN" sz="1600" b="0" i="0" u="none" strike="noStrike" cap="none" normalizeH="0" baseline="0" dirty="0">
                <a:ln>
                  <a:noFill/>
                </a:ln>
                <a:solidFill>
                  <a:srgbClr val="E8BF6A"/>
                </a:solidFill>
                <a:effectLst/>
                <a:latin typeface="Consolas" panose="020B0609020204030204" pitchFamily="49" charset="0"/>
              </a:rPr>
            </a:br>
            <a:r>
              <a:rPr kumimoji="0" lang="zh-CN" altLang="zh-CN" sz="1600" b="0" i="0" u="none" strike="noStrike" cap="none" normalizeH="0" baseline="0" dirty="0">
                <a:ln>
                  <a:noFill/>
                </a:ln>
                <a:solidFill>
                  <a:srgbClr val="E8BF6A"/>
                </a:solidFill>
                <a:effectLst/>
                <a:latin typeface="Consolas" panose="020B0609020204030204" pitchFamily="49" charset="0"/>
              </a:rPr>
              <a:t>        &lt;data </a:t>
            </a:r>
            <a:r>
              <a:rPr kumimoji="0" lang="zh-CN" altLang="zh-CN" sz="1600" b="0" i="0" u="none" strike="noStrike" cap="none" normalizeH="0" baseline="0" dirty="0">
                <a:ln>
                  <a:noFill/>
                </a:ln>
                <a:solidFill>
                  <a:srgbClr val="9876AA"/>
                </a:solidFill>
                <a:effectLst/>
                <a:latin typeface="Consolas" panose="020B0609020204030204" pitchFamily="49" charset="0"/>
              </a:rPr>
              <a:t>android</a:t>
            </a:r>
            <a:r>
              <a:rPr kumimoji="0" lang="zh-CN" altLang="zh-CN" sz="1600" b="0" i="0" u="none" strike="noStrike" cap="none" normalizeH="0" baseline="0" dirty="0">
                <a:ln>
                  <a:noFill/>
                </a:ln>
                <a:solidFill>
                  <a:srgbClr val="BABABA"/>
                </a:solidFill>
                <a:effectLst/>
                <a:latin typeface="Consolas" panose="020B0609020204030204" pitchFamily="49" charset="0"/>
              </a:rPr>
              <a:t>:scheme=</a:t>
            </a:r>
            <a:r>
              <a:rPr kumimoji="0" lang="zh-CN" altLang="zh-CN" sz="1600" b="0" i="0" u="none" strike="noStrike" cap="none" normalizeH="0" baseline="0" dirty="0">
                <a:ln>
                  <a:noFill/>
                </a:ln>
                <a:solidFill>
                  <a:srgbClr val="6A8759"/>
                </a:solidFill>
                <a:effectLst/>
                <a:latin typeface="Consolas" panose="020B0609020204030204" pitchFamily="49" charset="0"/>
              </a:rPr>
              <a:t>"file" </a:t>
            </a:r>
            <a:r>
              <a:rPr kumimoji="0" lang="zh-CN" altLang="zh-CN" sz="1600" b="0" i="0" u="none" strike="noStrike" cap="none" normalizeH="0" baseline="0" dirty="0">
                <a:ln>
                  <a:noFill/>
                </a:ln>
                <a:solidFill>
                  <a:srgbClr val="E8BF6A"/>
                </a:solidFill>
                <a:effectLst/>
                <a:latin typeface="Consolas" panose="020B0609020204030204" pitchFamily="49" charset="0"/>
              </a:rPr>
              <a:t>/&gt;</a:t>
            </a:r>
            <a:br>
              <a:rPr kumimoji="0" lang="zh-CN" altLang="zh-CN" sz="1600" b="0" i="0" u="none" strike="noStrike" cap="none" normalizeH="0" baseline="0" dirty="0">
                <a:ln>
                  <a:noFill/>
                </a:ln>
                <a:solidFill>
                  <a:srgbClr val="E8BF6A"/>
                </a:solidFill>
                <a:effectLst/>
                <a:latin typeface="Consolas" panose="020B0609020204030204" pitchFamily="49" charset="0"/>
              </a:rPr>
            </a:br>
            <a:r>
              <a:rPr kumimoji="0" lang="zh-CN" altLang="zh-CN" sz="1600" b="0" i="0" u="none" strike="noStrike" cap="none" normalizeH="0" baseline="0" dirty="0">
                <a:ln>
                  <a:noFill/>
                </a:ln>
                <a:solidFill>
                  <a:srgbClr val="E8BF6A"/>
                </a:solidFill>
                <a:effectLst/>
                <a:latin typeface="Consolas" panose="020B0609020204030204" pitchFamily="49" charset="0"/>
              </a:rPr>
              <a:t>    &lt;/intent-filter&gt;</a:t>
            </a:r>
            <a:br>
              <a:rPr kumimoji="0" lang="zh-CN" altLang="zh-CN" sz="1600" b="0" i="0" u="none" strike="noStrike" cap="none" normalizeH="0" baseline="0" dirty="0">
                <a:ln>
                  <a:noFill/>
                </a:ln>
                <a:solidFill>
                  <a:srgbClr val="E8BF6A"/>
                </a:solidFill>
                <a:effectLst/>
                <a:latin typeface="Consolas" panose="020B0609020204030204" pitchFamily="49" charset="0"/>
              </a:rPr>
            </a:br>
            <a:r>
              <a:rPr kumimoji="0" lang="zh-CN" altLang="zh-CN" sz="1600" b="0" i="0" u="none" strike="noStrike" cap="none" normalizeH="0" baseline="0" dirty="0">
                <a:ln>
                  <a:noFill/>
                </a:ln>
                <a:solidFill>
                  <a:srgbClr val="E8BF6A"/>
                </a:solidFill>
                <a:effectLst/>
                <a:latin typeface="Consolas" panose="020B0609020204030204" pitchFamily="49" charset="0"/>
              </a:rPr>
              <a:t>&lt;/receiver&gt;</a:t>
            </a:r>
            <a:endParaRPr kumimoji="0" lang="zh-CN" altLang="zh-CN"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56554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a:lstStyle/>
          <a:p>
            <a:r>
              <a:rPr lang="en-US" altLang="zh-CN" dirty="0"/>
              <a:t>Android N </a:t>
            </a:r>
            <a:r>
              <a:rPr lang="zh-CN" altLang="en-US" dirty="0"/>
              <a:t>新特性</a:t>
            </a:r>
            <a:endParaRPr lang="zh-CN" dirty="0"/>
          </a:p>
        </p:txBody>
      </p:sp>
      <p:sp>
        <p:nvSpPr>
          <p:cNvPr id="14" name="内容占位符 13"/>
          <p:cNvSpPr>
            <a:spLocks noGrp="1"/>
          </p:cNvSpPr>
          <p:nvPr>
            <p:ph idx="1"/>
          </p:nvPr>
        </p:nvSpPr>
        <p:spPr/>
        <p:txBody>
          <a:bodyPr/>
          <a:lstStyle/>
          <a:p>
            <a:pPr>
              <a:lnSpc>
                <a:spcPct val="150000"/>
              </a:lnSpc>
            </a:pPr>
            <a:r>
              <a:rPr lang="en-US" altLang="zh-CN" dirty="0"/>
              <a:t>1 </a:t>
            </a:r>
            <a:r>
              <a:rPr lang="zh-CN" altLang="en-US" dirty="0"/>
              <a:t>多窗口</a:t>
            </a:r>
            <a:r>
              <a:rPr lang="en-US" altLang="zh-CN" dirty="0"/>
              <a:t>Playground</a:t>
            </a:r>
            <a:endParaRPr lang="zh-CN" dirty="0"/>
          </a:p>
          <a:p>
            <a:pPr>
              <a:lnSpc>
                <a:spcPct val="150000"/>
              </a:lnSpc>
            </a:pPr>
            <a:r>
              <a:rPr lang="en-US" altLang="zh-CN" dirty="0"/>
              <a:t>2 </a:t>
            </a:r>
            <a:r>
              <a:rPr lang="zh-CN" altLang="en-US" dirty="0"/>
              <a:t>活动通知</a:t>
            </a:r>
            <a:endParaRPr lang="zh-CN" dirty="0"/>
          </a:p>
          <a:p>
            <a:pPr>
              <a:lnSpc>
                <a:spcPct val="150000"/>
              </a:lnSpc>
            </a:pPr>
            <a:r>
              <a:rPr lang="en-US" altLang="zh-CN" dirty="0"/>
              <a:t>3 </a:t>
            </a:r>
            <a:r>
              <a:rPr lang="zh-CN" altLang="en-US" dirty="0"/>
              <a:t>消息传递服务</a:t>
            </a:r>
            <a:endParaRPr lang="en-US" altLang="zh-CN" dirty="0"/>
          </a:p>
          <a:p>
            <a:pPr>
              <a:lnSpc>
                <a:spcPct val="150000"/>
              </a:lnSpc>
            </a:pPr>
            <a:r>
              <a:rPr lang="en-US" altLang="zh-CN" dirty="0"/>
              <a:t>4 </a:t>
            </a:r>
            <a:r>
              <a:rPr lang="zh-CN" altLang="en-US" dirty="0"/>
              <a:t>直接启动</a:t>
            </a:r>
            <a:endParaRPr lang="en-US" altLang="zh-CN" dirty="0"/>
          </a:p>
          <a:p>
            <a:pPr>
              <a:lnSpc>
                <a:spcPct val="150000"/>
              </a:lnSpc>
            </a:pPr>
            <a:r>
              <a:rPr lang="en-US" altLang="zh-CN" dirty="0"/>
              <a:t>5 </a:t>
            </a:r>
            <a:r>
              <a:rPr lang="zh-CN" altLang="en-US" dirty="0"/>
              <a:t>作用域目录访问</a:t>
            </a:r>
            <a:endParaRPr lang="en-US" altLang="zh-CN" dirty="0"/>
          </a:p>
          <a:p>
            <a:pPr>
              <a:lnSpc>
                <a:spcPct val="150000"/>
              </a:lnSpc>
            </a:pPr>
            <a:r>
              <a:rPr lang="en-US" altLang="zh-CN" dirty="0"/>
              <a:t>6 </a:t>
            </a:r>
            <a:r>
              <a:rPr lang="zh-CN" altLang="en-US" dirty="0"/>
              <a:t>其他</a:t>
            </a:r>
            <a:endParaRPr lang="zh-CN" dirty="0"/>
          </a:p>
        </p:txBody>
      </p:sp>
    </p:spTree>
    <p:extLst>
      <p:ext uri="{BB962C8B-B14F-4D97-AF65-F5344CB8AC3E}">
        <p14:creationId xmlns:p14="http://schemas.microsoft.com/office/powerpoint/2010/main" val="30428263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作用域目录访问</a:t>
            </a:r>
            <a:r>
              <a:rPr lang="en-US" altLang="zh-CN" dirty="0"/>
              <a:t>-</a:t>
            </a:r>
            <a:r>
              <a:rPr lang="zh-CN" altLang="en-US" sz="2400" dirty="0"/>
              <a:t>访问可移动介质上的目录</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6" name="文本框 5"/>
          <p:cNvSpPr txBox="1"/>
          <p:nvPr/>
        </p:nvSpPr>
        <p:spPr>
          <a:xfrm>
            <a:off x="1524000" y="1898248"/>
            <a:ext cx="10404648" cy="923330"/>
          </a:xfrm>
          <a:prstGeom prst="rect">
            <a:avLst/>
          </a:prstGeom>
          <a:noFill/>
        </p:spPr>
        <p:txBody>
          <a:bodyPr wrap="square" rtlCol="0">
            <a:spAutoFit/>
          </a:bodyPr>
          <a:lstStyle/>
          <a:p>
            <a:r>
              <a:rPr lang="zh-CN" altLang="en-US" dirty="0"/>
              <a:t>当用户装载可移动介质时，如 </a:t>
            </a:r>
            <a:r>
              <a:rPr lang="en-US" altLang="zh-CN" dirty="0"/>
              <a:t>SD </a:t>
            </a:r>
            <a:r>
              <a:rPr lang="zh-CN" altLang="en-US" dirty="0"/>
              <a:t>卡，系统将发送一则 </a:t>
            </a:r>
            <a:r>
              <a:rPr lang="en-US" altLang="zh-CN" dirty="0"/>
              <a:t>MEDIA_MOUNTED </a:t>
            </a:r>
            <a:r>
              <a:rPr lang="zh-CN" altLang="en-US" dirty="0"/>
              <a:t>通知。此通知在 </a:t>
            </a:r>
            <a:r>
              <a:rPr lang="en-US" altLang="zh-CN" dirty="0"/>
              <a:t>Intent </a:t>
            </a:r>
            <a:r>
              <a:rPr lang="zh-CN" altLang="en-US" dirty="0"/>
              <a:t>数据中提供一个 </a:t>
            </a:r>
            <a:r>
              <a:rPr lang="en-US" altLang="zh-CN" dirty="0" err="1"/>
              <a:t>StorageVolume</a:t>
            </a:r>
            <a:r>
              <a:rPr lang="en-US" altLang="zh-CN" dirty="0"/>
              <a:t> </a:t>
            </a:r>
            <a:r>
              <a:rPr lang="zh-CN" altLang="en-US" dirty="0"/>
              <a:t>对象，您可用它访问可移动介质上的目录。 以下示例访问可移动介质上的 </a:t>
            </a:r>
            <a:r>
              <a:rPr lang="en-US" altLang="zh-CN" dirty="0"/>
              <a:t>Pictures </a:t>
            </a:r>
            <a:r>
              <a:rPr lang="zh-CN" altLang="en-US" dirty="0"/>
              <a:t>目录：</a:t>
            </a:r>
          </a:p>
        </p:txBody>
      </p:sp>
      <p:sp>
        <p:nvSpPr>
          <p:cNvPr id="4" name="Rectangle 1"/>
          <p:cNvSpPr>
            <a:spLocks noChangeArrowheads="1"/>
          </p:cNvSpPr>
          <p:nvPr/>
        </p:nvSpPr>
        <p:spPr bwMode="auto">
          <a:xfrm>
            <a:off x="1526188" y="2981144"/>
            <a:ext cx="10098554" cy="2308324"/>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zh-CN" b="0" i="0" u="none" strike="noStrike" cap="none" normalizeH="0" baseline="0" dirty="0">
                <a:ln>
                  <a:noFill/>
                </a:ln>
                <a:solidFill>
                  <a:srgbClr val="808080"/>
                </a:solidFill>
                <a:effectLst/>
                <a:latin typeface="Consolas" panose="020B0609020204030204" pitchFamily="49" charset="0"/>
              </a:rPr>
              <a:t>// BroadcastReceiver has already cached the MEDIA_MOUNTED</a:t>
            </a:r>
            <a:br>
              <a:rPr kumimoji="0" lang="zh-CN" altLang="zh-CN" b="0" i="0" u="none" strike="noStrike" cap="none" normalizeH="0" baseline="0" dirty="0">
                <a:ln>
                  <a:noFill/>
                </a:ln>
                <a:solidFill>
                  <a:srgbClr val="808080"/>
                </a:solidFill>
                <a:effectLst/>
                <a:latin typeface="Consolas" panose="020B0609020204030204" pitchFamily="49" charset="0"/>
              </a:rPr>
            </a:br>
            <a:r>
              <a:rPr kumimoji="0" lang="zh-CN" altLang="zh-CN" b="0" i="0" u="none" strike="noStrike" cap="none" normalizeH="0" baseline="0" dirty="0">
                <a:ln>
                  <a:noFill/>
                </a:ln>
                <a:solidFill>
                  <a:srgbClr val="808080"/>
                </a:solidFill>
                <a:effectLst/>
                <a:latin typeface="Consolas" panose="020B0609020204030204" pitchFamily="49" charset="0"/>
              </a:rPr>
              <a:t>// notification Intent in mediaMountedIntent</a:t>
            </a:r>
            <a:br>
              <a:rPr kumimoji="0" lang="zh-CN" altLang="zh-CN" b="0" i="0" u="none" strike="noStrike" cap="none" normalizeH="0" baseline="0" dirty="0">
                <a:ln>
                  <a:noFill/>
                </a:ln>
                <a:solidFill>
                  <a:srgbClr val="808080"/>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StorageVolume volume = (StorageVolume)</a:t>
            </a:r>
            <a:br>
              <a:rPr kumimoji="0" lang="zh-CN" altLang="zh-CN" b="0" i="0" u="none" strike="noStrike" cap="none" normalizeH="0" baseline="0" dirty="0">
                <a:ln>
                  <a:noFill/>
                </a:ln>
                <a:solidFill>
                  <a:srgbClr val="A9B7C6"/>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        mediaMountedIntent.getParcelableExtra(StorageVolume.</a:t>
            </a:r>
            <a:r>
              <a:rPr kumimoji="0" lang="zh-CN" altLang="zh-CN" b="0" i="1" u="none" strike="noStrike" cap="none" normalizeH="0" baseline="0" dirty="0">
                <a:ln>
                  <a:noFill/>
                </a:ln>
                <a:solidFill>
                  <a:srgbClr val="9876AA"/>
                </a:solidFill>
                <a:effectLst/>
                <a:latin typeface="Consolas" panose="020B0609020204030204" pitchFamily="49" charset="0"/>
              </a:rPr>
              <a:t>EXTRA_STORAGE_VOLUME</a:t>
            </a: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volume.createAccessIntent(Environment.</a:t>
            </a:r>
            <a:r>
              <a:rPr kumimoji="0" lang="zh-CN" altLang="zh-CN" b="0" i="1" u="none" strike="noStrike" cap="none" normalizeH="0" baseline="0" dirty="0">
                <a:ln>
                  <a:noFill/>
                </a:ln>
                <a:solidFill>
                  <a:srgbClr val="9876AA"/>
                </a:solidFill>
                <a:effectLst/>
                <a:latin typeface="Consolas" panose="020B0609020204030204" pitchFamily="49" charset="0"/>
              </a:rPr>
              <a:t>DIRECTORY_PICTURES</a:t>
            </a: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r>
              <a:rPr lang="zh-CN" altLang="zh-CN" dirty="0">
                <a:solidFill>
                  <a:srgbClr val="808080"/>
                </a:solidFill>
                <a:latin typeface="Consolas" panose="020B0609020204030204" pitchFamily="49" charset="0"/>
              </a:rPr>
              <a:t> </a:t>
            </a:r>
            <a:r>
              <a:rPr lang="en-US" altLang="zh-CN" dirty="0">
                <a:solidFill>
                  <a:srgbClr val="808080"/>
                </a:solidFill>
                <a:latin typeface="Consolas" panose="020B0609020204030204" pitchFamily="49" charset="0"/>
              </a:rPr>
              <a:t>//</a:t>
            </a:r>
            <a:r>
              <a:rPr lang="en-US" altLang="zh-CN" dirty="0" err="1">
                <a:solidFill>
                  <a:srgbClr val="808080"/>
                </a:solidFill>
                <a:latin typeface="Consolas" panose="020B0609020204030204" pitchFamily="49" charset="0"/>
              </a:rPr>
              <a:t>Environment.DIRECTORY_PICTURES</a:t>
            </a:r>
            <a:r>
              <a:rPr lang="en-US" altLang="zh-CN" dirty="0">
                <a:solidFill>
                  <a:srgbClr val="808080"/>
                </a:solidFill>
                <a:latin typeface="Consolas" panose="020B0609020204030204" pitchFamily="49" charset="0"/>
              </a:rPr>
              <a:t>:</a:t>
            </a:r>
            <a:r>
              <a:rPr lang="zh-CN" altLang="en-US" dirty="0">
                <a:solidFill>
                  <a:srgbClr val="808080"/>
                </a:solidFill>
                <a:latin typeface="Consolas" panose="020B0609020204030204" pitchFamily="49" charset="0"/>
              </a:rPr>
              <a:t>访问地指定文件夹</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startActivityForResult(intent</a:t>
            </a:r>
            <a:r>
              <a:rPr kumimoji="0" lang="zh-CN" altLang="zh-CN" b="0" i="0" u="none" strike="noStrike" cap="none" normalizeH="0" baseline="0" dirty="0">
                <a:ln>
                  <a:noFill/>
                </a:ln>
                <a:solidFill>
                  <a:srgbClr val="CC7832"/>
                </a:solidFill>
                <a:effectLst/>
                <a:latin typeface="Consolas" panose="020B0609020204030204" pitchFamily="49" charset="0"/>
              </a:rPr>
              <a:t>, </a:t>
            </a:r>
            <a:r>
              <a:rPr kumimoji="0" lang="zh-CN" altLang="zh-CN" b="0" i="0" u="none" strike="noStrike" cap="none" normalizeH="0" baseline="0" dirty="0">
                <a:ln>
                  <a:noFill/>
                </a:ln>
                <a:solidFill>
                  <a:srgbClr val="A9B7C6"/>
                </a:solidFill>
                <a:effectLst/>
                <a:latin typeface="Consolas" panose="020B0609020204030204" pitchFamily="49" charset="0"/>
              </a:rPr>
              <a:t>request_code)</a:t>
            </a:r>
            <a:r>
              <a:rPr kumimoji="0" lang="zh-CN" altLang="zh-CN" b="0" i="0" u="none" strike="noStrike" cap="none" normalizeH="0" baseline="0" dirty="0">
                <a:ln>
                  <a:noFill/>
                </a:ln>
                <a:solidFill>
                  <a:srgbClr val="CC7832"/>
                </a:solidFill>
                <a:effectLst/>
                <a:latin typeface="Consolas" panose="020B0609020204030204" pitchFamily="49" charset="0"/>
              </a:rPr>
              <a:t>;</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326970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其他</a:t>
            </a:r>
            <a:r>
              <a:rPr lang="en-US" altLang="zh-CN" dirty="0"/>
              <a:t>-</a:t>
            </a:r>
            <a:r>
              <a:rPr lang="zh-CN" altLang="en-US" sz="2400" dirty="0"/>
              <a:t>代码无关的</a:t>
            </a:r>
            <a:r>
              <a:rPr lang="en-US" altLang="zh-CN" sz="2400" dirty="0"/>
              <a:t>Android N</a:t>
            </a:r>
            <a:r>
              <a:rPr lang="zh-CN" altLang="en-US" sz="2400" dirty="0"/>
              <a:t>新特性</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10" name="文本框 9"/>
          <p:cNvSpPr txBox="1"/>
          <p:nvPr/>
        </p:nvSpPr>
        <p:spPr>
          <a:xfrm>
            <a:off x="1524919" y="1600200"/>
            <a:ext cx="9683649" cy="4401205"/>
          </a:xfrm>
          <a:prstGeom prst="rect">
            <a:avLst/>
          </a:prstGeom>
          <a:noFill/>
        </p:spPr>
        <p:txBody>
          <a:bodyPr wrap="square" rtlCol="0">
            <a:spAutoFit/>
          </a:bodyPr>
          <a:lstStyle/>
          <a:p>
            <a:r>
              <a:rPr lang="en-US" altLang="zh-CN" sz="2800" b="1" dirty="0"/>
              <a:t>6.1 </a:t>
            </a:r>
            <a:r>
              <a:rPr lang="zh-CN" altLang="en-US" sz="2800" b="1" dirty="0"/>
              <a:t>个人资料指导的 </a:t>
            </a:r>
            <a:r>
              <a:rPr lang="en-US" altLang="zh-CN" sz="2800" b="1" dirty="0"/>
              <a:t>JIT/AOT </a:t>
            </a:r>
            <a:r>
              <a:rPr lang="zh-CN" altLang="en-US" sz="2800" b="1" dirty="0"/>
              <a:t>编译</a:t>
            </a:r>
          </a:p>
          <a:p>
            <a:r>
              <a:rPr lang="zh-CN" altLang="en-US" dirty="0"/>
              <a:t>在 </a:t>
            </a:r>
            <a:r>
              <a:rPr lang="en-US" altLang="zh-CN" dirty="0"/>
              <a:t>Android N </a:t>
            </a:r>
            <a:r>
              <a:rPr lang="zh-CN" altLang="en-US" dirty="0"/>
              <a:t>中，我们添加了 </a:t>
            </a:r>
            <a:r>
              <a:rPr lang="en-US" altLang="zh-CN" dirty="0"/>
              <a:t>Just in Time (JIT) </a:t>
            </a:r>
            <a:r>
              <a:rPr lang="zh-CN" altLang="en-US" dirty="0"/>
              <a:t>编译器，对 </a:t>
            </a:r>
            <a:r>
              <a:rPr lang="en-US" altLang="zh-CN" dirty="0"/>
              <a:t>ART </a:t>
            </a:r>
            <a:r>
              <a:rPr lang="zh-CN" altLang="en-US" dirty="0"/>
              <a:t>进行代码分析，让它可以在应用运行时持续提升 </a:t>
            </a:r>
            <a:r>
              <a:rPr lang="en-US" altLang="zh-CN" dirty="0"/>
              <a:t>Android </a:t>
            </a:r>
            <a:r>
              <a:rPr lang="zh-CN" altLang="en-US" dirty="0"/>
              <a:t>应用的性能。 </a:t>
            </a:r>
            <a:r>
              <a:rPr lang="en-US" altLang="zh-CN" dirty="0"/>
              <a:t>JIT </a:t>
            </a:r>
            <a:r>
              <a:rPr lang="zh-CN" altLang="en-US" dirty="0"/>
              <a:t>编译器对 </a:t>
            </a:r>
            <a:r>
              <a:rPr lang="en-US" altLang="zh-CN" dirty="0"/>
              <a:t>Android </a:t>
            </a:r>
            <a:r>
              <a:rPr lang="zh-CN" altLang="en-US" dirty="0"/>
              <a:t>运行组件当前的 </a:t>
            </a:r>
            <a:r>
              <a:rPr lang="en-US" altLang="zh-CN" dirty="0"/>
              <a:t>Ahead of Time (AOT) </a:t>
            </a:r>
            <a:r>
              <a:rPr lang="zh-CN" altLang="en-US" dirty="0"/>
              <a:t>编译器进行了补充，有助于提升运行时性能，节省存储空间，加快应用更新和系统更新速度。</a:t>
            </a:r>
          </a:p>
          <a:p>
            <a:endParaRPr lang="zh-CN" altLang="en-US" dirty="0"/>
          </a:p>
          <a:p>
            <a:r>
              <a:rPr lang="zh-CN" altLang="en-US" dirty="0"/>
              <a:t>个人资料指导的编译让 </a:t>
            </a:r>
            <a:r>
              <a:rPr lang="en-US" altLang="zh-CN" dirty="0"/>
              <a:t>Android </a:t>
            </a:r>
            <a:r>
              <a:rPr lang="zh-CN" altLang="en-US" dirty="0"/>
              <a:t>运行组件能够根据应用的实际使用以及设备上的情况管理每个应用的 </a:t>
            </a:r>
            <a:r>
              <a:rPr lang="en-US" altLang="zh-CN" dirty="0"/>
              <a:t>AOT/JIT </a:t>
            </a:r>
            <a:r>
              <a:rPr lang="zh-CN" altLang="en-US" dirty="0"/>
              <a:t>编译。 例如，</a:t>
            </a:r>
            <a:r>
              <a:rPr lang="en-US" altLang="zh-CN" dirty="0"/>
              <a:t>Android </a:t>
            </a:r>
            <a:r>
              <a:rPr lang="zh-CN" altLang="en-US" dirty="0"/>
              <a:t>运行组件维护每个应用的热方法的个人资料，并且可以预编译和缓存这些方法以实现最佳性能。 对于应用的其他部分，在实际使用之前不会进行编译。</a:t>
            </a:r>
          </a:p>
          <a:p>
            <a:endParaRPr lang="zh-CN" altLang="en-US" dirty="0"/>
          </a:p>
          <a:p>
            <a:r>
              <a:rPr lang="zh-CN" altLang="en-US" dirty="0"/>
              <a:t>除提升应用的关键部分的性能外，个人资料指导的编译还有助于减少整个 </a:t>
            </a:r>
            <a:r>
              <a:rPr lang="en-US" altLang="zh-CN" dirty="0"/>
              <a:t>RAM </a:t>
            </a:r>
            <a:r>
              <a:rPr lang="zh-CN" altLang="en-US" dirty="0"/>
              <a:t>占用，包括关联的二进制文件。 此功能对于低内存设备非常尤其重要。</a:t>
            </a:r>
          </a:p>
          <a:p>
            <a:endParaRPr lang="zh-CN" altLang="en-US" dirty="0"/>
          </a:p>
          <a:p>
            <a:r>
              <a:rPr lang="en-US" altLang="zh-CN" dirty="0"/>
              <a:t>Android </a:t>
            </a:r>
            <a:r>
              <a:rPr lang="zh-CN" altLang="en-US" dirty="0"/>
              <a:t>运行组件在管理个人资料指导的编译时，可最大程度降低对设备电池的影响。 仅当设备处于空闲状态和充电时才进行编译，从而可以通过提前执行该工作节约时间和省电。</a:t>
            </a:r>
          </a:p>
        </p:txBody>
      </p:sp>
      <p:sp>
        <p:nvSpPr>
          <p:cNvPr id="11" name="矩形 10"/>
          <p:cNvSpPr/>
          <p:nvPr/>
        </p:nvSpPr>
        <p:spPr>
          <a:xfrm>
            <a:off x="2639616" y="2108614"/>
            <a:ext cx="7056784" cy="33843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err="1">
                <a:solidFill>
                  <a:srgbClr val="002060"/>
                </a:solidFill>
              </a:rPr>
              <a:t>Dalvik</a:t>
            </a:r>
            <a:r>
              <a:rPr lang="zh-CN" altLang="en-US" dirty="0">
                <a:solidFill>
                  <a:srgbClr val="002060"/>
                </a:solidFill>
              </a:rPr>
              <a:t>：谷歌为了降低应用的开发难度在</a:t>
            </a:r>
            <a:r>
              <a:rPr lang="en-US" altLang="zh-CN" dirty="0">
                <a:solidFill>
                  <a:srgbClr val="002060"/>
                </a:solidFill>
              </a:rPr>
              <a:t>Linux</a:t>
            </a:r>
            <a:r>
              <a:rPr lang="zh-CN" altLang="en-US" dirty="0">
                <a:solidFill>
                  <a:srgbClr val="002060"/>
                </a:solidFill>
              </a:rPr>
              <a:t>底层之上构筑了一个名为“</a:t>
            </a:r>
            <a:r>
              <a:rPr lang="en-US" altLang="zh-CN" dirty="0" err="1">
                <a:solidFill>
                  <a:srgbClr val="002060"/>
                </a:solidFill>
              </a:rPr>
              <a:t>Dalvik</a:t>
            </a:r>
            <a:r>
              <a:rPr lang="en-US" altLang="zh-CN" dirty="0">
                <a:solidFill>
                  <a:srgbClr val="002060"/>
                </a:solidFill>
              </a:rPr>
              <a:t>”</a:t>
            </a:r>
            <a:r>
              <a:rPr lang="zh-CN" altLang="en-US" dirty="0">
                <a:solidFill>
                  <a:srgbClr val="002060"/>
                </a:solidFill>
              </a:rPr>
              <a:t>的虚拟机。（每次运行应用时都需要一次编译，</a:t>
            </a:r>
            <a:r>
              <a:rPr lang="zh-CN" altLang="en-US" sz="2000" b="1" dirty="0">
                <a:solidFill>
                  <a:srgbClr val="002060"/>
                </a:solidFill>
              </a:rPr>
              <a:t>不流畅</a:t>
            </a:r>
            <a:r>
              <a:rPr lang="zh-CN" altLang="en-US" dirty="0">
                <a:solidFill>
                  <a:srgbClr val="002060"/>
                </a:solidFill>
              </a:rPr>
              <a:t>）</a:t>
            </a:r>
            <a:endParaRPr lang="en-US" altLang="zh-CN" dirty="0">
              <a:solidFill>
                <a:srgbClr val="002060"/>
              </a:solidFill>
            </a:endParaRPr>
          </a:p>
          <a:p>
            <a:endParaRPr lang="en-US" altLang="zh-CN" dirty="0">
              <a:solidFill>
                <a:srgbClr val="002060"/>
              </a:solidFill>
            </a:endParaRPr>
          </a:p>
          <a:p>
            <a:r>
              <a:rPr lang="en-US" altLang="zh-CN" dirty="0">
                <a:solidFill>
                  <a:srgbClr val="002060"/>
                </a:solidFill>
              </a:rPr>
              <a:t>ART</a:t>
            </a:r>
            <a:r>
              <a:rPr lang="zh-CN" altLang="en-US" dirty="0">
                <a:solidFill>
                  <a:srgbClr val="002060"/>
                </a:solidFill>
              </a:rPr>
              <a:t>：可以实现更为流畅的安卓系统体验，对于大家来说，只要明白</a:t>
            </a:r>
            <a:r>
              <a:rPr lang="en-US" altLang="zh-CN" dirty="0">
                <a:solidFill>
                  <a:srgbClr val="002060"/>
                </a:solidFill>
              </a:rPr>
              <a:t>ART</a:t>
            </a:r>
            <a:r>
              <a:rPr lang="zh-CN" altLang="en-US" dirty="0">
                <a:solidFill>
                  <a:srgbClr val="002060"/>
                </a:solidFill>
              </a:rPr>
              <a:t>模式可让系统体验更加流畅，不过只有在安卓</a:t>
            </a:r>
            <a:r>
              <a:rPr lang="en-US" altLang="zh-CN" dirty="0">
                <a:solidFill>
                  <a:srgbClr val="002060"/>
                </a:solidFill>
              </a:rPr>
              <a:t>4.4</a:t>
            </a:r>
            <a:r>
              <a:rPr lang="zh-CN" altLang="en-US" dirty="0">
                <a:solidFill>
                  <a:srgbClr val="002060"/>
                </a:solidFill>
              </a:rPr>
              <a:t>以上系统中采用此功能。</a:t>
            </a:r>
            <a:r>
              <a:rPr lang="zh-CN" altLang="en-US" sz="2000" b="1" dirty="0">
                <a:solidFill>
                  <a:srgbClr val="002060"/>
                </a:solidFill>
              </a:rPr>
              <a:t>使</a:t>
            </a:r>
            <a:r>
              <a:rPr lang="en-US" altLang="zh-CN" sz="2000" b="1" dirty="0">
                <a:solidFill>
                  <a:srgbClr val="002060"/>
                </a:solidFill>
              </a:rPr>
              <a:t>Android</a:t>
            </a:r>
            <a:r>
              <a:rPr lang="zh-CN" altLang="en-US" sz="2000" b="1" dirty="0">
                <a:solidFill>
                  <a:srgbClr val="002060"/>
                </a:solidFill>
              </a:rPr>
              <a:t>系统更流畅。</a:t>
            </a:r>
            <a:endParaRPr lang="en-US" altLang="zh-CN" sz="2000" b="1" dirty="0">
              <a:solidFill>
                <a:srgbClr val="002060"/>
              </a:solidFill>
            </a:endParaRPr>
          </a:p>
          <a:p>
            <a:endParaRPr lang="en-US" altLang="zh-CN" dirty="0">
              <a:solidFill>
                <a:srgbClr val="002060"/>
              </a:solidFill>
            </a:endParaRPr>
          </a:p>
          <a:p>
            <a:r>
              <a:rPr lang="zh-CN" altLang="en-US" dirty="0">
                <a:solidFill>
                  <a:srgbClr val="002060"/>
                </a:solidFill>
              </a:rPr>
              <a:t>个人资料指导的</a:t>
            </a:r>
            <a:r>
              <a:rPr lang="en-US" altLang="zh-CN" dirty="0">
                <a:solidFill>
                  <a:srgbClr val="002060"/>
                </a:solidFill>
              </a:rPr>
              <a:t>JIT/AOT</a:t>
            </a:r>
            <a:r>
              <a:rPr lang="zh-CN" altLang="en-US" dirty="0">
                <a:solidFill>
                  <a:srgbClr val="002060"/>
                </a:solidFill>
              </a:rPr>
              <a:t>编译：</a:t>
            </a:r>
            <a:r>
              <a:rPr lang="zh-CN" altLang="en-US" sz="2000" b="1" dirty="0">
                <a:solidFill>
                  <a:srgbClr val="002060"/>
                </a:solidFill>
              </a:rPr>
              <a:t>使</a:t>
            </a:r>
            <a:r>
              <a:rPr lang="en-US" altLang="zh-CN" sz="2000" b="1" dirty="0">
                <a:solidFill>
                  <a:srgbClr val="002060"/>
                </a:solidFill>
              </a:rPr>
              <a:t>ART</a:t>
            </a:r>
            <a:r>
              <a:rPr lang="zh-CN" altLang="en-US" sz="2000" b="1" dirty="0">
                <a:solidFill>
                  <a:srgbClr val="002060"/>
                </a:solidFill>
              </a:rPr>
              <a:t>更流畅。</a:t>
            </a:r>
            <a:endParaRPr lang="zh-CN" altLang="en-US" b="1" dirty="0">
              <a:solidFill>
                <a:srgbClr val="002060"/>
              </a:solidFill>
            </a:endParaRPr>
          </a:p>
        </p:txBody>
      </p:sp>
    </p:spTree>
    <p:extLst>
      <p:ext uri="{BB962C8B-B14F-4D97-AF65-F5344CB8AC3E}">
        <p14:creationId xmlns:p14="http://schemas.microsoft.com/office/powerpoint/2010/main" val="1322926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其他</a:t>
            </a:r>
            <a:r>
              <a:rPr lang="en-US" altLang="zh-CN" dirty="0"/>
              <a:t>-</a:t>
            </a:r>
            <a:r>
              <a:rPr lang="zh-CN" altLang="en-US" sz="2400" dirty="0"/>
              <a:t>代码无关的</a:t>
            </a:r>
            <a:r>
              <a:rPr lang="en-US" altLang="zh-CN" sz="2400" dirty="0"/>
              <a:t>Android N</a:t>
            </a:r>
            <a:r>
              <a:rPr lang="zh-CN" altLang="en-US" sz="2400" dirty="0"/>
              <a:t>新特性</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10" name="文本框 9"/>
          <p:cNvSpPr txBox="1"/>
          <p:nvPr/>
        </p:nvSpPr>
        <p:spPr>
          <a:xfrm>
            <a:off x="1524000" y="1740512"/>
            <a:ext cx="9683649" cy="1908215"/>
          </a:xfrm>
          <a:prstGeom prst="rect">
            <a:avLst/>
          </a:prstGeom>
          <a:noFill/>
        </p:spPr>
        <p:txBody>
          <a:bodyPr wrap="square" rtlCol="0">
            <a:spAutoFit/>
          </a:bodyPr>
          <a:lstStyle/>
          <a:p>
            <a:r>
              <a:rPr lang="en-US" altLang="zh-CN" sz="2800" b="1" dirty="0"/>
              <a:t>6.2 </a:t>
            </a:r>
            <a:r>
              <a:rPr lang="zh-CN" altLang="en-US" sz="2800" b="1" dirty="0"/>
              <a:t>随时随地低电耗模式</a:t>
            </a:r>
            <a:endParaRPr lang="en-US" altLang="zh-CN" sz="2800" b="1" dirty="0"/>
          </a:p>
          <a:p>
            <a:r>
              <a:rPr lang="en-US" altLang="zh-CN" dirty="0"/>
              <a:t>Android 6.0 </a:t>
            </a:r>
            <a:r>
              <a:rPr lang="zh-CN" altLang="en-US" dirty="0"/>
              <a:t>推出了低电耗模式，即设备处于空闲状态时，通过推迟应用的 </a:t>
            </a:r>
            <a:r>
              <a:rPr lang="en-US" altLang="zh-CN" dirty="0"/>
              <a:t>CPU </a:t>
            </a:r>
            <a:r>
              <a:rPr lang="zh-CN" altLang="en-US" dirty="0"/>
              <a:t>和网络活动以实现省电目的的系统模式，例如，设备放在桌上或抽屉里时。</a:t>
            </a:r>
          </a:p>
          <a:p>
            <a:r>
              <a:rPr lang="zh-CN" altLang="en-US" dirty="0"/>
              <a:t>现在，在 </a:t>
            </a:r>
            <a:r>
              <a:rPr lang="en-US" altLang="zh-CN" dirty="0"/>
              <a:t>Android N </a:t>
            </a:r>
            <a:r>
              <a:rPr lang="zh-CN" altLang="en-US" dirty="0"/>
              <a:t>中，低电耗模式又前进了一步，随时随地可以省电。只要屏幕关闭了一段时间，且设备未插入电源，低电耗模式就会对应用使用熟悉的 </a:t>
            </a:r>
            <a:r>
              <a:rPr lang="en-US" altLang="zh-CN" dirty="0"/>
              <a:t>CPU </a:t>
            </a:r>
            <a:r>
              <a:rPr lang="zh-CN" altLang="en-US" dirty="0"/>
              <a:t>和网络限制。这意味着用户即使将设备放入口袋里也可以省电。</a:t>
            </a:r>
          </a:p>
        </p:txBody>
      </p:sp>
      <p:sp>
        <p:nvSpPr>
          <p:cNvPr id="3" name="文本框 2"/>
          <p:cNvSpPr txBox="1"/>
          <p:nvPr/>
        </p:nvSpPr>
        <p:spPr>
          <a:xfrm>
            <a:off x="1524000" y="3789040"/>
            <a:ext cx="10188624" cy="2185214"/>
          </a:xfrm>
          <a:prstGeom prst="rect">
            <a:avLst/>
          </a:prstGeom>
          <a:noFill/>
        </p:spPr>
        <p:txBody>
          <a:bodyPr wrap="square" rtlCol="0">
            <a:spAutoFit/>
          </a:bodyPr>
          <a:lstStyle/>
          <a:p>
            <a:r>
              <a:rPr lang="en-US" altLang="zh-CN" sz="2800" b="1" dirty="0"/>
              <a:t>6.3 Project Svelte</a:t>
            </a:r>
            <a:r>
              <a:rPr lang="zh-CN" altLang="en-US" sz="2800" b="1" dirty="0"/>
              <a:t>：后台优化</a:t>
            </a:r>
          </a:p>
          <a:p>
            <a:r>
              <a:rPr lang="en-US" altLang="zh-CN" dirty="0"/>
              <a:t>Project Svelte </a:t>
            </a:r>
            <a:r>
              <a:rPr lang="zh-CN" altLang="en-US" dirty="0"/>
              <a:t>在持续改善，以最大程度减少生态系统中一系列 </a:t>
            </a:r>
            <a:r>
              <a:rPr lang="en-US" altLang="zh-CN" dirty="0"/>
              <a:t>Android </a:t>
            </a:r>
            <a:r>
              <a:rPr lang="zh-CN" altLang="en-US" dirty="0"/>
              <a:t>设备中系统和应用使用的 </a:t>
            </a:r>
            <a:r>
              <a:rPr lang="en-US" altLang="zh-CN" dirty="0"/>
              <a:t>RAM</a:t>
            </a:r>
            <a:r>
              <a:rPr lang="zh-CN" altLang="en-US" dirty="0"/>
              <a:t>。 在 </a:t>
            </a:r>
            <a:r>
              <a:rPr lang="en-US" altLang="zh-CN" dirty="0"/>
              <a:t>Android N </a:t>
            </a:r>
            <a:r>
              <a:rPr lang="zh-CN" altLang="en-US" dirty="0"/>
              <a:t>中，</a:t>
            </a:r>
            <a:r>
              <a:rPr lang="en-US" altLang="zh-CN" dirty="0"/>
              <a:t>Project Svelte </a:t>
            </a:r>
            <a:r>
              <a:rPr lang="zh-CN" altLang="en-US" dirty="0"/>
              <a:t>注重优化在后台中运行应用的方式。</a:t>
            </a:r>
          </a:p>
          <a:p>
            <a:endParaRPr lang="zh-CN" altLang="en-US" dirty="0"/>
          </a:p>
          <a:p>
            <a:r>
              <a:rPr lang="zh-CN" altLang="en-US" dirty="0"/>
              <a:t>在 </a:t>
            </a:r>
            <a:r>
              <a:rPr lang="en-US" altLang="zh-CN" dirty="0"/>
              <a:t>Android N </a:t>
            </a:r>
            <a:r>
              <a:rPr lang="zh-CN" altLang="en-US" dirty="0"/>
              <a:t>中，我们删除了三个常用隐式广播 </a:t>
            </a:r>
            <a:r>
              <a:rPr lang="en-US" altLang="zh-CN" dirty="0"/>
              <a:t>— CONNECTIVITY_ACTION</a:t>
            </a:r>
            <a:r>
              <a:rPr lang="zh-CN" altLang="en-US" dirty="0"/>
              <a:t>、</a:t>
            </a:r>
            <a:r>
              <a:rPr lang="en-US" altLang="zh-CN" dirty="0"/>
              <a:t>ACTION_NEW_PICTURE </a:t>
            </a:r>
            <a:r>
              <a:rPr lang="zh-CN" altLang="en-US" dirty="0"/>
              <a:t>和 </a:t>
            </a:r>
            <a:r>
              <a:rPr lang="en-US" altLang="zh-CN" dirty="0"/>
              <a:t>ACTION_NEW_VIDEO — </a:t>
            </a:r>
            <a:r>
              <a:rPr lang="zh-CN" altLang="en-US" dirty="0"/>
              <a:t>因为这些广播可能会一次唤醒多个应用的后台进程，同时会耗尽内存和电池。</a:t>
            </a:r>
          </a:p>
        </p:txBody>
      </p:sp>
      <p:sp>
        <p:nvSpPr>
          <p:cNvPr id="7" name="矩形 6"/>
          <p:cNvSpPr/>
          <p:nvPr/>
        </p:nvSpPr>
        <p:spPr>
          <a:xfrm>
            <a:off x="4708930" y="2237419"/>
            <a:ext cx="194421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002060"/>
                </a:solidFill>
              </a:rPr>
              <a:t>超级省电</a:t>
            </a:r>
          </a:p>
        </p:txBody>
      </p:sp>
      <p:sp>
        <p:nvSpPr>
          <p:cNvPr id="8" name="矩形 7"/>
          <p:cNvSpPr/>
          <p:nvPr/>
        </p:nvSpPr>
        <p:spPr>
          <a:xfrm>
            <a:off x="4420898" y="4221088"/>
            <a:ext cx="252028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002060"/>
                </a:solidFill>
              </a:rPr>
              <a:t>抑制毒瘤</a:t>
            </a:r>
            <a:r>
              <a:rPr lang="en-US" altLang="zh-CN" b="1" dirty="0">
                <a:solidFill>
                  <a:srgbClr val="002060"/>
                </a:solidFill>
              </a:rPr>
              <a:t>app</a:t>
            </a:r>
            <a:r>
              <a:rPr lang="zh-CN" altLang="en-US" b="1" dirty="0">
                <a:solidFill>
                  <a:srgbClr val="002060"/>
                </a:solidFill>
              </a:rPr>
              <a:t>的发展</a:t>
            </a:r>
          </a:p>
        </p:txBody>
      </p:sp>
    </p:spTree>
    <p:extLst>
      <p:ext uri="{BB962C8B-B14F-4D97-AF65-F5344CB8AC3E}">
        <p14:creationId xmlns:p14="http://schemas.microsoft.com/office/powerpoint/2010/main" val="2590068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其他</a:t>
            </a:r>
            <a:r>
              <a:rPr lang="en-US" altLang="zh-CN" dirty="0"/>
              <a:t>-</a:t>
            </a:r>
            <a:r>
              <a:rPr lang="zh-CN" altLang="en-US" sz="2400" dirty="0"/>
              <a:t>代码无关的</a:t>
            </a:r>
            <a:r>
              <a:rPr lang="en-US" altLang="zh-CN" sz="2400" dirty="0"/>
              <a:t>Android N</a:t>
            </a:r>
            <a:r>
              <a:rPr lang="zh-CN" altLang="en-US" sz="2400" dirty="0"/>
              <a:t>新特性</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10" name="文本框 9"/>
          <p:cNvSpPr txBox="1"/>
          <p:nvPr/>
        </p:nvSpPr>
        <p:spPr>
          <a:xfrm>
            <a:off x="1524000" y="1740512"/>
            <a:ext cx="9683649" cy="4678204"/>
          </a:xfrm>
          <a:prstGeom prst="rect">
            <a:avLst/>
          </a:prstGeom>
          <a:noFill/>
        </p:spPr>
        <p:txBody>
          <a:bodyPr wrap="square" rtlCol="0">
            <a:spAutoFit/>
          </a:bodyPr>
          <a:lstStyle/>
          <a:p>
            <a:r>
              <a:rPr lang="en-US" altLang="zh-CN" sz="2800" b="1" dirty="0"/>
              <a:t>6.4 Data Saver</a:t>
            </a:r>
          </a:p>
          <a:p>
            <a:r>
              <a:rPr lang="zh-CN" altLang="en-US" dirty="0"/>
              <a:t>在移动设备的整个生命周期，蜂窝数据计划的成本通常会超出设备本身的成本。 对于许多用户而言，蜂窝数据是他们想要节省的昂贵资源。</a:t>
            </a:r>
          </a:p>
          <a:p>
            <a:endParaRPr lang="zh-CN" altLang="en-US" dirty="0"/>
          </a:p>
          <a:p>
            <a:r>
              <a:rPr lang="en-US" altLang="zh-CN" dirty="0"/>
              <a:t>Android N </a:t>
            </a:r>
            <a:r>
              <a:rPr lang="zh-CN" altLang="en-US" dirty="0"/>
              <a:t>推出了 </a:t>
            </a:r>
            <a:r>
              <a:rPr lang="en-US" altLang="zh-CN" dirty="0"/>
              <a:t>Data Saver </a:t>
            </a:r>
            <a:r>
              <a:rPr lang="zh-CN" altLang="en-US" dirty="0"/>
              <a:t>模式，这是一项新的系统服务，有助于减少应用使用的蜂窝数据，无论是在漫游，账单周期即将结束，还是使用少量的预付费数据包。 </a:t>
            </a:r>
            <a:r>
              <a:rPr lang="en-US" altLang="zh-CN" dirty="0"/>
              <a:t>Data Saver </a:t>
            </a:r>
            <a:r>
              <a:rPr lang="zh-CN" altLang="en-US" dirty="0"/>
              <a:t>让用户可以控制应用使用蜂窝数据的方式，同时让开发者打开 </a:t>
            </a:r>
            <a:r>
              <a:rPr lang="en-US" altLang="zh-CN" dirty="0"/>
              <a:t>Data Saver </a:t>
            </a:r>
            <a:r>
              <a:rPr lang="zh-CN" altLang="en-US" dirty="0"/>
              <a:t>时可以提供更多有效的服务。</a:t>
            </a:r>
          </a:p>
          <a:p>
            <a:endParaRPr lang="zh-CN" altLang="en-US" dirty="0"/>
          </a:p>
          <a:p>
            <a:r>
              <a:rPr lang="zh-CN" altLang="en-US" dirty="0"/>
              <a:t>用户在 </a:t>
            </a:r>
            <a:r>
              <a:rPr lang="en-US" altLang="zh-CN" dirty="0"/>
              <a:t>Settings </a:t>
            </a:r>
            <a:r>
              <a:rPr lang="zh-CN" altLang="en-US" dirty="0"/>
              <a:t>中启用 </a:t>
            </a:r>
            <a:r>
              <a:rPr lang="en-US" altLang="zh-CN" dirty="0"/>
              <a:t>Data Saver </a:t>
            </a:r>
            <a:r>
              <a:rPr lang="zh-CN" altLang="en-US" dirty="0"/>
              <a:t>且设备位于按流量计费的网络上时，系统屏蔽后台流量消耗，同时指示应用在前台尽可能使用较少的流量 </a:t>
            </a:r>
            <a:r>
              <a:rPr lang="en-US" altLang="zh-CN" dirty="0"/>
              <a:t>— </a:t>
            </a:r>
            <a:r>
              <a:rPr lang="zh-CN" altLang="en-US" dirty="0"/>
              <a:t>例如，通过限制用于流媒体服务的比特率、降低图片质量、延迟最佳的预缓冲等方法来实现。 用户可以将特定应用加入白名单以允许后台按流量的流量消耗，即使在打开 </a:t>
            </a:r>
            <a:r>
              <a:rPr lang="en-US" altLang="zh-CN" dirty="0"/>
              <a:t>Data Saver </a:t>
            </a:r>
            <a:r>
              <a:rPr lang="zh-CN" altLang="en-US" dirty="0"/>
              <a:t>时也是如此。</a:t>
            </a:r>
          </a:p>
          <a:p>
            <a:endParaRPr lang="zh-CN" altLang="en-US" dirty="0"/>
          </a:p>
          <a:p>
            <a:r>
              <a:rPr lang="en-US" altLang="zh-CN" dirty="0"/>
              <a:t>Android N </a:t>
            </a:r>
            <a:r>
              <a:rPr lang="zh-CN" altLang="en-US" dirty="0"/>
              <a:t>扩展了 </a:t>
            </a:r>
            <a:r>
              <a:rPr lang="en-US" altLang="zh-CN" dirty="0" err="1"/>
              <a:t>ConnectivityManager</a:t>
            </a:r>
            <a:r>
              <a:rPr lang="zh-CN" altLang="en-US" dirty="0"/>
              <a:t>，以便为应用检索用户的 </a:t>
            </a:r>
            <a:r>
              <a:rPr lang="en-US" altLang="zh-CN" dirty="0"/>
              <a:t>Data Saver </a:t>
            </a:r>
            <a:r>
              <a:rPr lang="zh-CN" altLang="en-US" dirty="0"/>
              <a:t>首选项并监控首选项变更提供一种方式。 所有应用均应检查用户是否已启用 </a:t>
            </a:r>
            <a:r>
              <a:rPr lang="en-US" altLang="zh-CN" dirty="0"/>
              <a:t>Data Saver </a:t>
            </a:r>
            <a:r>
              <a:rPr lang="zh-CN" altLang="en-US" dirty="0"/>
              <a:t>并努力限制前台和后台流量消耗。</a:t>
            </a:r>
          </a:p>
        </p:txBody>
      </p:sp>
      <p:sp>
        <p:nvSpPr>
          <p:cNvPr id="12" name="矩形 11"/>
          <p:cNvSpPr/>
          <p:nvPr/>
        </p:nvSpPr>
        <p:spPr>
          <a:xfrm>
            <a:off x="4655840" y="3622414"/>
            <a:ext cx="288032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002060"/>
                </a:solidFill>
              </a:rPr>
              <a:t>更省流量，更省电</a:t>
            </a:r>
          </a:p>
        </p:txBody>
      </p:sp>
    </p:spTree>
    <p:extLst>
      <p:ext uri="{BB962C8B-B14F-4D97-AF65-F5344CB8AC3E}">
        <p14:creationId xmlns:p14="http://schemas.microsoft.com/office/powerpoint/2010/main" val="2080689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其他</a:t>
            </a:r>
            <a:r>
              <a:rPr lang="en-US" altLang="zh-CN" dirty="0"/>
              <a:t>-</a:t>
            </a:r>
            <a:r>
              <a:rPr lang="zh-CN" altLang="en-US" sz="2400" dirty="0"/>
              <a:t>代码无关的</a:t>
            </a:r>
            <a:r>
              <a:rPr lang="en-US" altLang="zh-CN" sz="2400" dirty="0"/>
              <a:t>Android N</a:t>
            </a:r>
            <a:r>
              <a:rPr lang="zh-CN" altLang="en-US" sz="2400" dirty="0"/>
              <a:t>新特性</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10" name="文本框 9"/>
          <p:cNvSpPr txBox="1"/>
          <p:nvPr/>
        </p:nvSpPr>
        <p:spPr>
          <a:xfrm>
            <a:off x="1524000" y="1740512"/>
            <a:ext cx="9683649" cy="4401205"/>
          </a:xfrm>
          <a:prstGeom prst="rect">
            <a:avLst/>
          </a:prstGeom>
          <a:noFill/>
        </p:spPr>
        <p:txBody>
          <a:bodyPr wrap="square" rtlCol="0">
            <a:spAutoFit/>
          </a:bodyPr>
          <a:lstStyle/>
          <a:p>
            <a:r>
              <a:rPr lang="en-US" altLang="zh-CN" sz="2800" b="1" dirty="0"/>
              <a:t>6.5 </a:t>
            </a:r>
            <a:r>
              <a:rPr lang="en-US" altLang="zh-CN" sz="2800" b="1" dirty="0" err="1"/>
              <a:t>Vulkan</a:t>
            </a:r>
            <a:r>
              <a:rPr lang="en-US" altLang="zh-CN" sz="2800" b="1" dirty="0"/>
              <a:t> API</a:t>
            </a:r>
          </a:p>
          <a:p>
            <a:r>
              <a:rPr lang="en-US" altLang="zh-CN" dirty="0"/>
              <a:t>Android N </a:t>
            </a:r>
            <a:r>
              <a:rPr lang="zh-CN" altLang="en-US" dirty="0"/>
              <a:t>将一项新的 </a:t>
            </a:r>
            <a:r>
              <a:rPr lang="en-US" altLang="zh-CN" dirty="0"/>
              <a:t>3D </a:t>
            </a:r>
            <a:r>
              <a:rPr lang="zh-CN" altLang="en-US" dirty="0"/>
              <a:t>渲染 </a:t>
            </a:r>
            <a:r>
              <a:rPr lang="en-US" altLang="zh-CN" dirty="0"/>
              <a:t>API </a:t>
            </a:r>
            <a:r>
              <a:rPr lang="en-US" altLang="zh-CN" dirty="0" err="1"/>
              <a:t>Vulkan</a:t>
            </a:r>
            <a:r>
              <a:rPr lang="en-US" altLang="zh-CN" dirty="0"/>
              <a:t>™ </a:t>
            </a:r>
            <a:r>
              <a:rPr lang="zh-CN" altLang="en-US" dirty="0"/>
              <a:t>集成到平台中。就像 </a:t>
            </a:r>
            <a:r>
              <a:rPr lang="en-US" altLang="zh-CN" dirty="0"/>
              <a:t>OpenGL™ ES </a:t>
            </a:r>
            <a:r>
              <a:rPr lang="zh-CN" altLang="en-US" dirty="0"/>
              <a:t>一样，</a:t>
            </a:r>
            <a:r>
              <a:rPr lang="en-US" altLang="zh-CN" dirty="0" err="1"/>
              <a:t>Vulkan</a:t>
            </a:r>
            <a:r>
              <a:rPr lang="en-US" altLang="zh-CN" dirty="0"/>
              <a:t> </a:t>
            </a:r>
            <a:r>
              <a:rPr lang="zh-CN" altLang="en-US" dirty="0"/>
              <a:t>是 </a:t>
            </a:r>
            <a:r>
              <a:rPr lang="en-US" altLang="zh-CN" dirty="0"/>
              <a:t>3D </a:t>
            </a:r>
            <a:r>
              <a:rPr lang="zh-CN" altLang="en-US" dirty="0"/>
              <a:t>图形和渲染的一项开放标准，由 </a:t>
            </a:r>
            <a:r>
              <a:rPr lang="en-US" altLang="zh-CN" dirty="0" err="1"/>
              <a:t>Khronos</a:t>
            </a:r>
            <a:r>
              <a:rPr lang="en-US" altLang="zh-CN" dirty="0"/>
              <a:t> Group </a:t>
            </a:r>
            <a:r>
              <a:rPr lang="zh-CN" altLang="en-US" dirty="0"/>
              <a:t>维护。</a:t>
            </a:r>
          </a:p>
          <a:p>
            <a:endParaRPr lang="zh-CN" altLang="en-US" dirty="0"/>
          </a:p>
          <a:p>
            <a:r>
              <a:rPr lang="en-US" altLang="zh-CN" dirty="0" err="1"/>
              <a:t>Vulkan</a:t>
            </a:r>
            <a:r>
              <a:rPr lang="en-US" altLang="zh-CN" dirty="0"/>
              <a:t> </a:t>
            </a:r>
            <a:r>
              <a:rPr lang="zh-CN" altLang="en-US" dirty="0"/>
              <a:t>是完全从零开始设计，以最小化驱动器中的 </a:t>
            </a:r>
            <a:r>
              <a:rPr lang="en-US" altLang="zh-CN" dirty="0"/>
              <a:t>CPU </a:t>
            </a:r>
            <a:r>
              <a:rPr lang="zh-CN" altLang="en-US" dirty="0"/>
              <a:t>开销，并能让您的应用更直接地控制 </a:t>
            </a:r>
            <a:r>
              <a:rPr lang="en-US" altLang="zh-CN" dirty="0"/>
              <a:t>GPU </a:t>
            </a:r>
            <a:r>
              <a:rPr lang="zh-CN" altLang="en-US" dirty="0"/>
              <a:t>操作。 </a:t>
            </a:r>
            <a:r>
              <a:rPr lang="en-US" altLang="zh-CN" dirty="0" err="1"/>
              <a:t>Vulkan</a:t>
            </a:r>
            <a:r>
              <a:rPr lang="en-US" altLang="zh-CN" dirty="0"/>
              <a:t> </a:t>
            </a:r>
            <a:r>
              <a:rPr lang="zh-CN" altLang="en-US" dirty="0"/>
              <a:t>还允许多个线程同时执行工作，如命令缓冲区构建，以获得更好的并行化。</a:t>
            </a:r>
          </a:p>
          <a:p>
            <a:endParaRPr lang="zh-CN" altLang="en-US" dirty="0"/>
          </a:p>
          <a:p>
            <a:r>
              <a:rPr lang="en-US" altLang="zh-CN" dirty="0" err="1"/>
              <a:t>Vulkan</a:t>
            </a:r>
            <a:r>
              <a:rPr lang="en-US" altLang="zh-CN" dirty="0"/>
              <a:t> </a:t>
            </a:r>
            <a:r>
              <a:rPr lang="zh-CN" altLang="en-US" dirty="0"/>
              <a:t>开发工具和库都已卷入 </a:t>
            </a:r>
            <a:r>
              <a:rPr lang="en-US" altLang="zh-CN" dirty="0"/>
              <a:t>Android NDK</a:t>
            </a:r>
            <a:r>
              <a:rPr lang="zh-CN" altLang="en-US" dirty="0"/>
              <a:t>。它们包括：</a:t>
            </a:r>
          </a:p>
          <a:p>
            <a:endParaRPr lang="zh-CN" altLang="en-US" dirty="0"/>
          </a:p>
          <a:p>
            <a:r>
              <a:rPr lang="zh-CN" altLang="en-US" dirty="0"/>
              <a:t>头</a:t>
            </a:r>
          </a:p>
          <a:p>
            <a:r>
              <a:rPr lang="zh-CN" altLang="en-US" dirty="0"/>
              <a:t>验证层（调试库）</a:t>
            </a:r>
          </a:p>
          <a:p>
            <a:r>
              <a:rPr lang="en-US" altLang="zh-CN" dirty="0"/>
              <a:t>SPIR-V </a:t>
            </a:r>
            <a:r>
              <a:rPr lang="zh-CN" altLang="en-US" dirty="0"/>
              <a:t>着色程序编译器</a:t>
            </a:r>
          </a:p>
          <a:p>
            <a:r>
              <a:rPr lang="en-US" altLang="zh-CN" dirty="0"/>
              <a:t>SPIR-V </a:t>
            </a:r>
            <a:r>
              <a:rPr lang="zh-CN" altLang="en-US" dirty="0"/>
              <a:t>运行时着色器编译库</a:t>
            </a:r>
          </a:p>
          <a:p>
            <a:r>
              <a:rPr lang="en-US" altLang="zh-CN" dirty="0" err="1"/>
              <a:t>Vulkan</a:t>
            </a:r>
            <a:r>
              <a:rPr lang="en-US" altLang="zh-CN" dirty="0"/>
              <a:t> </a:t>
            </a:r>
            <a:r>
              <a:rPr lang="zh-CN" altLang="en-US" dirty="0"/>
              <a:t>仅适用于已启用 </a:t>
            </a:r>
            <a:r>
              <a:rPr lang="en-US" altLang="zh-CN" dirty="0" err="1"/>
              <a:t>Vulkan</a:t>
            </a:r>
            <a:r>
              <a:rPr lang="en-US" altLang="zh-CN" dirty="0"/>
              <a:t> </a:t>
            </a:r>
            <a:r>
              <a:rPr lang="zh-CN" altLang="en-US" dirty="0"/>
              <a:t>硬件的设备上的应用，如 </a:t>
            </a:r>
            <a:r>
              <a:rPr lang="en-US" altLang="zh-CN" dirty="0"/>
              <a:t>Nexus 5X</a:t>
            </a:r>
            <a:r>
              <a:rPr lang="zh-CN" altLang="en-US" dirty="0"/>
              <a:t>、</a:t>
            </a:r>
            <a:r>
              <a:rPr lang="en-US" altLang="zh-CN" dirty="0"/>
              <a:t>Nexus 6P </a:t>
            </a:r>
            <a:r>
              <a:rPr lang="zh-CN" altLang="en-US" dirty="0"/>
              <a:t>和 </a:t>
            </a:r>
            <a:r>
              <a:rPr lang="en-US" altLang="zh-CN" dirty="0"/>
              <a:t>Nexus Player</a:t>
            </a:r>
            <a:r>
              <a:rPr lang="zh-CN" altLang="en-US" dirty="0"/>
              <a:t>。 我们正在与合作伙伴密切合作，以尽快使 </a:t>
            </a:r>
            <a:r>
              <a:rPr lang="en-US" altLang="zh-CN" dirty="0" err="1"/>
              <a:t>Vulkan</a:t>
            </a:r>
            <a:r>
              <a:rPr lang="en-US" altLang="zh-CN" dirty="0"/>
              <a:t> </a:t>
            </a:r>
            <a:r>
              <a:rPr lang="zh-CN" altLang="en-US" dirty="0"/>
              <a:t>能面向更多的设备。</a:t>
            </a:r>
          </a:p>
        </p:txBody>
      </p:sp>
      <p:sp>
        <p:nvSpPr>
          <p:cNvPr id="12" name="矩形 11"/>
          <p:cNvSpPr/>
          <p:nvPr/>
        </p:nvSpPr>
        <p:spPr>
          <a:xfrm>
            <a:off x="4655840" y="3622414"/>
            <a:ext cx="288032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002060"/>
                </a:solidFill>
              </a:rPr>
              <a:t>3D</a:t>
            </a:r>
            <a:r>
              <a:rPr lang="zh-CN" altLang="en-US" b="1" dirty="0">
                <a:solidFill>
                  <a:srgbClr val="002060"/>
                </a:solidFill>
              </a:rPr>
              <a:t>支持更完善</a:t>
            </a:r>
          </a:p>
        </p:txBody>
      </p:sp>
    </p:spTree>
    <p:extLst>
      <p:ext uri="{BB962C8B-B14F-4D97-AF65-F5344CB8AC3E}">
        <p14:creationId xmlns:p14="http://schemas.microsoft.com/office/powerpoint/2010/main" val="3471335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其他</a:t>
            </a:r>
            <a:r>
              <a:rPr lang="en-US" altLang="zh-CN" dirty="0"/>
              <a:t>-</a:t>
            </a:r>
            <a:r>
              <a:rPr lang="zh-CN" altLang="en-US" sz="2400" dirty="0"/>
              <a:t>代码无关的</a:t>
            </a:r>
            <a:r>
              <a:rPr lang="en-US" altLang="zh-CN" sz="2400" dirty="0"/>
              <a:t>Android N</a:t>
            </a:r>
            <a:r>
              <a:rPr lang="zh-CN" altLang="en-US" sz="2400" dirty="0"/>
              <a:t>新特性</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10" name="文本框 9"/>
          <p:cNvSpPr txBox="1"/>
          <p:nvPr/>
        </p:nvSpPr>
        <p:spPr>
          <a:xfrm>
            <a:off x="1524000" y="1740512"/>
            <a:ext cx="9683649" cy="4401205"/>
          </a:xfrm>
          <a:prstGeom prst="rect">
            <a:avLst/>
          </a:prstGeom>
          <a:noFill/>
        </p:spPr>
        <p:txBody>
          <a:bodyPr wrap="square" rtlCol="0">
            <a:spAutoFit/>
          </a:bodyPr>
          <a:lstStyle/>
          <a:p>
            <a:r>
              <a:rPr lang="en-US" altLang="zh-CN" sz="2800" b="1" dirty="0"/>
              <a:t>6.6 Quick Settings Tile API</a:t>
            </a:r>
            <a:endParaRPr lang="en-US" altLang="zh-CN" dirty="0"/>
          </a:p>
          <a:p>
            <a:r>
              <a:rPr lang="zh-CN" altLang="en-US" dirty="0"/>
              <a:t>“快速设置”通常用于直接从通知栏显示关键设置和操作，非常简单。 在 </a:t>
            </a:r>
            <a:r>
              <a:rPr lang="en-US" altLang="zh-CN" dirty="0"/>
              <a:t>Android N </a:t>
            </a:r>
            <a:r>
              <a:rPr lang="zh-CN" altLang="en-US" dirty="0"/>
              <a:t>中，我们已扩展“快速设置”的范围，使其更加有用更方便。</a:t>
            </a:r>
          </a:p>
          <a:p>
            <a:endParaRPr lang="zh-CN" altLang="en-US" dirty="0"/>
          </a:p>
          <a:p>
            <a:r>
              <a:rPr lang="zh-CN" altLang="en-US" dirty="0"/>
              <a:t>我们为额外的“快速设置”图块添加了更多空间，用户可以通过向左或向右滑动跨分页的显示区域访问它们。 我们还让用户可以控制显示哪些“快速设置”图块以及显示的位置 </a:t>
            </a:r>
            <a:r>
              <a:rPr lang="en-US" altLang="zh-CN" dirty="0"/>
              <a:t>— </a:t>
            </a:r>
            <a:r>
              <a:rPr lang="zh-CN" altLang="en-US" dirty="0"/>
              <a:t>用户可以通过拖放图块来添加或移动图块。</a:t>
            </a:r>
          </a:p>
          <a:p>
            <a:endParaRPr lang="zh-CN" altLang="en-US" dirty="0"/>
          </a:p>
          <a:p>
            <a:r>
              <a:rPr lang="zh-CN" altLang="en-US" dirty="0"/>
              <a:t>对于开发者，</a:t>
            </a:r>
            <a:r>
              <a:rPr lang="en-US" altLang="zh-CN" dirty="0"/>
              <a:t>Android N </a:t>
            </a:r>
            <a:r>
              <a:rPr lang="zh-CN" altLang="en-US" dirty="0"/>
              <a:t>还添加了一个新的 </a:t>
            </a:r>
            <a:r>
              <a:rPr lang="en-US" altLang="zh-CN" dirty="0"/>
              <a:t>API</a:t>
            </a:r>
            <a:r>
              <a:rPr lang="zh-CN" altLang="en-US" dirty="0"/>
              <a:t>，从而让您可以定义自己的“快速设置”图块，使用户可以轻松访问您应用中的关键控件和操作。</a:t>
            </a:r>
          </a:p>
          <a:p>
            <a:endParaRPr lang="zh-CN" altLang="en-US" dirty="0"/>
          </a:p>
          <a:p>
            <a:r>
              <a:rPr lang="zh-CN" altLang="en-US" dirty="0"/>
              <a:t>对于急需或频繁使用的控件和操作，保留“快速设置”图块，且不应将其用作启动应用的快捷方式。</a:t>
            </a:r>
          </a:p>
          <a:p>
            <a:endParaRPr lang="zh-CN" altLang="en-US" dirty="0"/>
          </a:p>
          <a:p>
            <a:r>
              <a:rPr lang="zh-CN" altLang="en-US" dirty="0"/>
              <a:t>定义图块后，您可以将它们显示给用户，用户可通过拖放将图块添加到“快速设置”。</a:t>
            </a:r>
          </a:p>
        </p:txBody>
      </p:sp>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11624" y="700141"/>
            <a:ext cx="3060887" cy="5441576"/>
          </a:xfrm>
          <a:prstGeom prst="rect">
            <a:avLst/>
          </a:prstGeom>
        </p:spPr>
      </p:pic>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2511" y="700141"/>
            <a:ext cx="3172956" cy="5640810"/>
          </a:xfrm>
          <a:prstGeom prst="rect">
            <a:avLst/>
          </a:prstGeom>
        </p:spPr>
      </p:pic>
    </p:spTree>
    <p:extLst>
      <p:ext uri="{BB962C8B-B14F-4D97-AF65-F5344CB8AC3E}">
        <p14:creationId xmlns:p14="http://schemas.microsoft.com/office/powerpoint/2010/main" val="282139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其他</a:t>
            </a:r>
            <a:r>
              <a:rPr lang="en-US" altLang="zh-CN" dirty="0"/>
              <a:t>-</a:t>
            </a:r>
            <a:r>
              <a:rPr lang="zh-CN" altLang="en-US" sz="2400" dirty="0"/>
              <a:t>代码</a:t>
            </a:r>
            <a:r>
              <a:rPr lang="zh-CN" altLang="en-US" sz="4800" dirty="0">
                <a:solidFill>
                  <a:schemeClr val="accent3">
                    <a:lumMod val="75000"/>
                  </a:schemeClr>
                </a:solidFill>
              </a:rPr>
              <a:t>有</a:t>
            </a:r>
            <a:r>
              <a:rPr lang="zh-CN" altLang="en-US" sz="2400" dirty="0"/>
              <a:t>关的</a:t>
            </a:r>
            <a:r>
              <a:rPr lang="en-US" altLang="zh-CN" sz="2400" dirty="0"/>
              <a:t>Android N</a:t>
            </a:r>
            <a:r>
              <a:rPr lang="zh-CN" altLang="en-US" sz="2400" dirty="0"/>
              <a:t>新特性</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3" name="文本框 2"/>
          <p:cNvSpPr txBox="1"/>
          <p:nvPr/>
        </p:nvSpPr>
        <p:spPr>
          <a:xfrm>
            <a:off x="1524000" y="1600200"/>
            <a:ext cx="5652120" cy="2816156"/>
          </a:xfrm>
          <a:prstGeom prst="rect">
            <a:avLst/>
          </a:prstGeom>
          <a:noFill/>
        </p:spPr>
        <p:txBody>
          <a:bodyPr wrap="square" rtlCol="0">
            <a:spAutoFit/>
          </a:bodyPr>
          <a:lstStyle/>
          <a:p>
            <a:pPr>
              <a:lnSpc>
                <a:spcPct val="150000"/>
              </a:lnSpc>
            </a:pPr>
            <a:r>
              <a:rPr lang="en-US" altLang="zh-CN" sz="2800" b="1" dirty="0"/>
              <a:t>TileService</a:t>
            </a:r>
            <a:r>
              <a:rPr lang="zh-CN" altLang="en-US" sz="2800" b="1" dirty="0"/>
              <a:t>生命周期：</a:t>
            </a:r>
            <a:endParaRPr lang="en-US" altLang="zh-CN" sz="2800" b="1" dirty="0"/>
          </a:p>
          <a:p>
            <a:pPr>
              <a:lnSpc>
                <a:spcPct val="150000"/>
              </a:lnSpc>
            </a:pPr>
            <a:r>
              <a:rPr lang="en-US" altLang="zh-CN" b="1" dirty="0">
                <a:solidFill>
                  <a:srgbClr val="72A23E"/>
                </a:solidFill>
              </a:rPr>
              <a:t>onTileAdded</a:t>
            </a:r>
            <a:r>
              <a:rPr lang="zh-CN" altLang="en-US" dirty="0"/>
              <a:t>：当开关被放置到快速设置栏</a:t>
            </a:r>
            <a:endParaRPr lang="en-US" altLang="zh-CN" dirty="0"/>
          </a:p>
          <a:p>
            <a:pPr>
              <a:lnSpc>
                <a:spcPct val="150000"/>
              </a:lnSpc>
            </a:pPr>
            <a:r>
              <a:rPr lang="en-US" altLang="zh-CN" b="1" dirty="0">
                <a:solidFill>
                  <a:srgbClr val="72A23E"/>
                </a:solidFill>
              </a:rPr>
              <a:t>onStartListening</a:t>
            </a:r>
            <a:r>
              <a:rPr lang="zh-CN" altLang="en-US" dirty="0"/>
              <a:t>：</a:t>
            </a:r>
            <a:r>
              <a:rPr lang="zh-CN" altLang="en-US" dirty="0"/>
              <a:t>当开关被打开</a:t>
            </a:r>
            <a:endParaRPr lang="en-US" altLang="zh-CN" dirty="0"/>
          </a:p>
          <a:p>
            <a:pPr>
              <a:lnSpc>
                <a:spcPct val="150000"/>
              </a:lnSpc>
            </a:pPr>
            <a:r>
              <a:rPr lang="en-US" altLang="zh-CN" b="1" dirty="0">
                <a:solidFill>
                  <a:srgbClr val="72A23E"/>
                </a:solidFill>
              </a:rPr>
              <a:t>onClick</a:t>
            </a:r>
            <a:r>
              <a:rPr lang="zh-CN" altLang="en-US" dirty="0"/>
              <a:t>：当开关被点击</a:t>
            </a:r>
            <a:endParaRPr lang="en-US" altLang="zh-CN" dirty="0"/>
          </a:p>
          <a:p>
            <a:pPr>
              <a:lnSpc>
                <a:spcPct val="150000"/>
              </a:lnSpc>
            </a:pPr>
            <a:r>
              <a:rPr lang="en-US" altLang="zh-CN" b="1" dirty="0">
                <a:solidFill>
                  <a:srgbClr val="72A23E"/>
                </a:solidFill>
              </a:rPr>
              <a:t>onStopListening</a:t>
            </a:r>
            <a:r>
              <a:rPr lang="zh-CN" altLang="en-US" dirty="0"/>
              <a:t>：当开关被关上</a:t>
            </a:r>
            <a:endParaRPr lang="en-US" altLang="zh-CN" dirty="0"/>
          </a:p>
          <a:p>
            <a:pPr>
              <a:lnSpc>
                <a:spcPct val="150000"/>
              </a:lnSpc>
            </a:pPr>
            <a:r>
              <a:rPr lang="en-US" altLang="zh-CN" b="1" dirty="0">
                <a:solidFill>
                  <a:srgbClr val="72A23E"/>
                </a:solidFill>
              </a:rPr>
              <a:t>onTileRemoved</a:t>
            </a:r>
            <a:r>
              <a:rPr lang="zh-CN" altLang="en-US" dirty="0"/>
              <a:t>：当开关被移出快速设置栏</a:t>
            </a:r>
            <a:endParaRPr lang="en-US" altLang="zh-CN" dirty="0"/>
          </a:p>
        </p:txBody>
      </p:sp>
      <p:sp>
        <p:nvSpPr>
          <p:cNvPr id="12" name="Rectangle 5"/>
          <p:cNvSpPr>
            <a:spLocks noChangeArrowheads="1"/>
          </p:cNvSpPr>
          <p:nvPr/>
        </p:nvSpPr>
        <p:spPr bwMode="auto">
          <a:xfrm>
            <a:off x="1524000" y="4416356"/>
            <a:ext cx="6948264" cy="1754326"/>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dirty="0">
                <a:ln>
                  <a:noFill/>
                </a:ln>
                <a:solidFill>
                  <a:srgbClr val="E8BF6A"/>
                </a:solidFill>
                <a:effectLst/>
                <a:latin typeface="Consolas" panose="020B0609020204030204" pitchFamily="49" charset="0"/>
              </a:rPr>
              <a:t>&lt;service</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:name=</a:t>
            </a:r>
            <a:r>
              <a:rPr kumimoji="0" lang="zh-CN" altLang="zh-CN" sz="1200" b="0" i="0" u="none" strike="noStrike" cap="none" normalizeH="0" baseline="0" dirty="0">
                <a:ln>
                  <a:noFill/>
                </a:ln>
                <a:solidFill>
                  <a:srgbClr val="6A8759"/>
                </a:solidFill>
                <a:effectLst/>
                <a:latin typeface="Consolas" panose="020B0609020204030204" pitchFamily="49" charset="0"/>
              </a:rPr>
              <a:t>".sample.quicksettings.QuickSettingService"</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:icon=</a:t>
            </a:r>
            <a:r>
              <a:rPr kumimoji="0" lang="zh-CN" altLang="zh-CN" sz="1200" b="0" i="0" u="none" strike="noStrike" cap="none" normalizeH="0" baseline="0" dirty="0">
                <a:ln>
                  <a:noFill/>
                </a:ln>
                <a:solidFill>
                  <a:srgbClr val="6A8759"/>
                </a:solidFill>
                <a:effectLst/>
                <a:latin typeface="Consolas" panose="020B0609020204030204" pitchFamily="49" charset="0"/>
              </a:rPr>
              <a:t>"@drawable/ic_android_black_24dp"</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:label=</a:t>
            </a:r>
            <a:r>
              <a:rPr kumimoji="0" lang="zh-CN" altLang="zh-CN" sz="1200" b="0" i="0" u="none" strike="noStrike" cap="none" normalizeH="0" baseline="0" dirty="0">
                <a:ln>
                  <a:noFill/>
                </a:ln>
                <a:solidFill>
                  <a:srgbClr val="6A8759"/>
                </a:solidFill>
                <a:effectLst/>
                <a:latin typeface="Consolas" panose="020B0609020204030204" pitchFamily="49" charset="0"/>
              </a:rPr>
              <a:t>"@string/tile_label"</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:permission=</a:t>
            </a:r>
            <a:r>
              <a:rPr kumimoji="0" lang="zh-CN" altLang="zh-CN" sz="1200" b="0" i="0" u="none" strike="noStrike" cap="none" normalizeH="0" baseline="0" dirty="0">
                <a:ln>
                  <a:noFill/>
                </a:ln>
                <a:solidFill>
                  <a:srgbClr val="6A8759"/>
                </a:solidFill>
                <a:effectLst/>
                <a:latin typeface="Consolas" panose="020B0609020204030204" pitchFamily="49" charset="0"/>
              </a:rPr>
              <a:t>"android.permission.BIND_QUICK_SETTINGS_TILE"</a:t>
            </a:r>
            <a:r>
              <a:rPr kumimoji="0" lang="zh-CN" altLang="zh-CN" sz="1200" b="0" i="0" u="none" strike="noStrike" cap="none" normalizeH="0" baseline="0" dirty="0">
                <a:ln>
                  <a:noFill/>
                </a:ln>
                <a:solidFill>
                  <a:srgbClr val="E8BF6A"/>
                </a:solidFill>
                <a:effectLst/>
                <a:latin typeface="Consolas" panose="020B0609020204030204" pitchFamily="49" charset="0"/>
              </a:rPr>
              <a:t>&gt;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&lt;intent-filter&gt;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&lt;action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:name=</a:t>
            </a:r>
            <a:r>
              <a:rPr kumimoji="0" lang="zh-CN" altLang="zh-CN" sz="1200" b="0" i="0" u="none" strike="noStrike" cap="none" normalizeH="0" baseline="0" dirty="0">
                <a:ln>
                  <a:noFill/>
                </a:ln>
                <a:solidFill>
                  <a:srgbClr val="6A8759"/>
                </a:solidFill>
                <a:effectLst/>
                <a:latin typeface="Consolas" panose="020B0609020204030204" pitchFamily="49" charset="0"/>
              </a:rPr>
              <a:t>"android.service.quicksettings.action.QS_TILE" </a:t>
            </a:r>
            <a:r>
              <a:rPr kumimoji="0" lang="zh-CN" altLang="zh-CN" sz="1200" b="0" i="0" u="none" strike="noStrike" cap="none" normalizeH="0" baseline="0" dirty="0">
                <a:ln>
                  <a:noFill/>
                </a:ln>
                <a:solidFill>
                  <a:srgbClr val="E8BF6A"/>
                </a:solidFill>
                <a:effectLst/>
                <a:latin typeface="Consolas" panose="020B0609020204030204" pitchFamily="49" charset="0"/>
              </a:rPr>
              <a:t>/&gt;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&lt;/intent-filter&gt;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&lt;/service&gt;</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6" name="内容占位符 13"/>
          <p:cNvSpPr>
            <a:spLocks noGrp="1"/>
          </p:cNvSpPr>
          <p:nvPr>
            <p:ph idx="1"/>
          </p:nvPr>
        </p:nvSpPr>
        <p:spPr>
          <a:xfrm>
            <a:off x="7154126" y="1873366"/>
            <a:ext cx="4824536" cy="2280102"/>
          </a:xfrm>
        </p:spPr>
        <p:txBody>
          <a:bodyPr/>
          <a:lstStyle/>
          <a:p>
            <a:pPr>
              <a:lnSpc>
                <a:spcPct val="150000"/>
              </a:lnSpc>
            </a:pPr>
            <a:r>
              <a:rPr lang="en-US" altLang="zh-CN" dirty="0">
                <a:solidFill>
                  <a:schemeClr val="accent3">
                    <a:lumMod val="75000"/>
                  </a:schemeClr>
                </a:solidFill>
              </a:rPr>
              <a:t>1 </a:t>
            </a:r>
            <a:r>
              <a:rPr lang="zh-CN" altLang="en-US" dirty="0">
                <a:solidFill>
                  <a:schemeClr val="accent3">
                    <a:lumMod val="75000"/>
                  </a:schemeClr>
                </a:solidFill>
              </a:rPr>
              <a:t>继承</a:t>
            </a:r>
            <a:r>
              <a:rPr lang="en-US" altLang="zh-CN" dirty="0">
                <a:solidFill>
                  <a:schemeClr val="accent3">
                    <a:lumMod val="75000"/>
                  </a:schemeClr>
                </a:solidFill>
              </a:rPr>
              <a:t>TileService</a:t>
            </a:r>
            <a:r>
              <a:rPr lang="zh-CN" altLang="en-US" dirty="0">
                <a:solidFill>
                  <a:schemeClr val="accent3">
                    <a:lumMod val="75000"/>
                  </a:schemeClr>
                </a:solidFill>
              </a:rPr>
              <a:t>，重写生命周期方法</a:t>
            </a:r>
            <a:endParaRPr lang="zh-CN" dirty="0">
              <a:solidFill>
                <a:schemeClr val="accent3">
                  <a:lumMod val="75000"/>
                </a:schemeClr>
              </a:solidFill>
            </a:endParaRPr>
          </a:p>
          <a:p>
            <a:pPr>
              <a:lnSpc>
                <a:spcPct val="150000"/>
              </a:lnSpc>
            </a:pPr>
            <a:r>
              <a:rPr lang="en-US" altLang="zh-CN" dirty="0">
                <a:solidFill>
                  <a:schemeClr val="accent3">
                    <a:lumMod val="75000"/>
                  </a:schemeClr>
                </a:solidFill>
              </a:rPr>
              <a:t>2</a:t>
            </a:r>
            <a:r>
              <a:rPr lang="zh-CN" altLang="en-US" dirty="0">
                <a:solidFill>
                  <a:schemeClr val="accent3">
                    <a:lumMod val="75000"/>
                  </a:schemeClr>
                </a:solidFill>
              </a:rPr>
              <a:t> 在</a:t>
            </a:r>
            <a:r>
              <a:rPr lang="en-US" altLang="zh-CN" dirty="0">
                <a:solidFill>
                  <a:schemeClr val="accent3">
                    <a:lumMod val="75000"/>
                  </a:schemeClr>
                </a:solidFill>
              </a:rPr>
              <a:t>AndroidManifest.xml</a:t>
            </a:r>
            <a:r>
              <a:rPr lang="zh-CN" altLang="en-US" dirty="0">
                <a:solidFill>
                  <a:schemeClr val="accent3">
                    <a:lumMod val="75000"/>
                  </a:schemeClr>
                </a:solidFill>
              </a:rPr>
              <a:t>中注册</a:t>
            </a:r>
            <a:endParaRPr lang="en-US" altLang="zh-CN" dirty="0">
              <a:solidFill>
                <a:schemeClr val="accent3">
                  <a:lumMod val="75000"/>
                </a:schemeClr>
              </a:solidFill>
            </a:endParaRPr>
          </a:p>
        </p:txBody>
      </p:sp>
    </p:spTree>
    <p:extLst>
      <p:ext uri="{BB962C8B-B14F-4D97-AF65-F5344CB8AC3E}">
        <p14:creationId xmlns:p14="http://schemas.microsoft.com/office/powerpoint/2010/main" val="27670320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其他</a:t>
            </a:r>
            <a:r>
              <a:rPr lang="en-US" altLang="zh-CN" dirty="0"/>
              <a:t>-</a:t>
            </a:r>
            <a:r>
              <a:rPr lang="zh-CN" altLang="en-US" sz="2400" dirty="0"/>
              <a:t>代码</a:t>
            </a:r>
            <a:r>
              <a:rPr lang="zh-CN" altLang="en-US" sz="4800" dirty="0">
                <a:solidFill>
                  <a:schemeClr val="accent3">
                    <a:lumMod val="75000"/>
                  </a:schemeClr>
                </a:solidFill>
              </a:rPr>
              <a:t>有</a:t>
            </a:r>
            <a:r>
              <a:rPr lang="zh-CN" altLang="en-US" sz="2400" dirty="0"/>
              <a:t>关的</a:t>
            </a:r>
            <a:r>
              <a:rPr lang="en-US" altLang="zh-CN" sz="2400" dirty="0"/>
              <a:t>Android N</a:t>
            </a:r>
            <a:r>
              <a:rPr lang="zh-CN" altLang="en-US" sz="2400" dirty="0"/>
              <a:t>新特性</a:t>
            </a:r>
            <a:endParaRPr lang="zh-CN" dirty="0"/>
          </a:p>
        </p:txBody>
      </p:sp>
      <p:sp>
        <p:nvSpPr>
          <p:cNvPr id="9" name="文本框 8"/>
          <p:cNvSpPr txBox="1"/>
          <p:nvPr/>
        </p:nvSpPr>
        <p:spPr>
          <a:xfrm>
            <a:off x="3071664" y="2636912"/>
            <a:ext cx="184731" cy="369332"/>
          </a:xfrm>
          <a:prstGeom prst="rect">
            <a:avLst/>
          </a:prstGeom>
          <a:noFill/>
        </p:spPr>
        <p:txBody>
          <a:bodyPr wrap="none" rtlCol="0">
            <a:spAutoFit/>
          </a:bodyPr>
          <a:lstStyle/>
          <a:p>
            <a:endParaRPr lang="zh-CN" altLang="en-US" dirty="0"/>
          </a:p>
        </p:txBody>
      </p:sp>
      <p:sp>
        <p:nvSpPr>
          <p:cNvPr id="10" name="文本框 9"/>
          <p:cNvSpPr txBox="1"/>
          <p:nvPr/>
        </p:nvSpPr>
        <p:spPr>
          <a:xfrm>
            <a:off x="1524000" y="1740512"/>
            <a:ext cx="3707903" cy="7602081"/>
          </a:xfrm>
          <a:prstGeom prst="rect">
            <a:avLst/>
          </a:prstGeom>
          <a:noFill/>
        </p:spPr>
        <p:txBody>
          <a:bodyPr wrap="square" rtlCol="0">
            <a:spAutoFit/>
          </a:bodyPr>
          <a:lstStyle/>
          <a:p>
            <a:r>
              <a:rPr lang="en-US" altLang="zh-CN" sz="2800" b="1" dirty="0"/>
              <a:t>6.7 </a:t>
            </a:r>
            <a:r>
              <a:rPr lang="zh-CN" altLang="en-US" sz="2800" b="1" dirty="0"/>
              <a:t>其他的其他</a:t>
            </a:r>
            <a:endParaRPr lang="en-US" altLang="zh-CN" sz="2800" b="1" dirty="0"/>
          </a:p>
          <a:p>
            <a:pPr marL="457200" indent="-45720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cs typeface="+mj-cs"/>
              </a:rPr>
              <a:t>号码屏蔽</a:t>
            </a:r>
            <a:endParaRPr lang="en-US" altLang="zh-CN" dirty="0">
              <a:latin typeface="微软雅黑" panose="020B0503020204020204" pitchFamily="34" charset="-122"/>
              <a:ea typeface="微软雅黑" panose="020B0503020204020204" pitchFamily="34" charset="-122"/>
              <a:cs typeface="+mj-cs"/>
            </a:endParaRPr>
          </a:p>
          <a:p>
            <a:pPr marL="457200" indent="-45720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cs typeface="+mj-cs"/>
              </a:rPr>
              <a:t>来电过滤</a:t>
            </a:r>
            <a:endParaRPr lang="en-US" altLang="zh-CN" dirty="0">
              <a:latin typeface="微软雅黑" panose="020B0503020204020204" pitchFamily="34" charset="-122"/>
              <a:ea typeface="微软雅黑" panose="020B0503020204020204" pitchFamily="34" charset="-122"/>
              <a:cs typeface="+mj-cs"/>
            </a:endParaRPr>
          </a:p>
          <a:p>
            <a:pPr marL="457200" indent="-45720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cs typeface="+mj-cs"/>
              </a:rPr>
              <a:t>多区域设置支持、多语言</a:t>
            </a:r>
            <a:endParaRPr lang="en-US" altLang="zh-CN" dirty="0">
              <a:latin typeface="微软雅黑" panose="020B0503020204020204" pitchFamily="34" charset="-122"/>
              <a:ea typeface="微软雅黑" panose="020B0503020204020204" pitchFamily="34" charset="-122"/>
              <a:cs typeface="+mj-cs"/>
            </a:endParaRPr>
          </a:p>
          <a:p>
            <a:pPr marL="457200" indent="-45720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cs typeface="+mj-cs"/>
              </a:rPr>
              <a:t>新增表情符号</a:t>
            </a:r>
            <a:endParaRPr lang="en-US" altLang="zh-CN" dirty="0">
              <a:latin typeface="微软雅黑" panose="020B0503020204020204" pitchFamily="34" charset="-122"/>
              <a:ea typeface="微软雅黑" panose="020B0503020204020204" pitchFamily="34" charset="-122"/>
              <a:cs typeface="+mj-cs"/>
            </a:endParaRPr>
          </a:p>
          <a:p>
            <a:pPr marL="457200" indent="-457200">
              <a:lnSpc>
                <a:spcPct val="150000"/>
              </a:lnSpc>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cs typeface="+mj-cs"/>
              </a:rPr>
              <a:t>OpenGL™ ES 3.2 API</a:t>
            </a:r>
          </a:p>
          <a:p>
            <a:pPr marL="457200" indent="-457200">
              <a:lnSpc>
                <a:spcPct val="150000"/>
              </a:lnSpc>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cs typeface="+mj-cs"/>
              </a:rPr>
              <a:t>Android TV </a:t>
            </a:r>
            <a:r>
              <a:rPr lang="zh-CN" altLang="en-US" dirty="0">
                <a:latin typeface="微软雅黑" panose="020B0503020204020204" pitchFamily="34" charset="-122"/>
                <a:ea typeface="微软雅黑" panose="020B0503020204020204" pitchFamily="34" charset="-122"/>
                <a:cs typeface="+mj-cs"/>
              </a:rPr>
              <a:t>录制</a:t>
            </a:r>
            <a:endParaRPr lang="en-US" altLang="zh-CN" dirty="0">
              <a:latin typeface="微软雅黑" panose="020B0503020204020204" pitchFamily="34" charset="-122"/>
              <a:ea typeface="微软雅黑" panose="020B0503020204020204" pitchFamily="34" charset="-122"/>
              <a:cs typeface="+mj-cs"/>
            </a:endParaRPr>
          </a:p>
          <a:p>
            <a:pPr marL="457200" indent="-457200">
              <a:lnSpc>
                <a:spcPct val="150000"/>
              </a:lnSpc>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cs typeface="+mj-cs"/>
              </a:rPr>
              <a:t>Android for Work</a:t>
            </a:r>
          </a:p>
          <a:p>
            <a:pPr marL="457200" indent="-457200">
              <a:lnSpc>
                <a:spcPct val="150000"/>
              </a:lnSpc>
              <a:buFont typeface="Arial" panose="020B0604020202020204" pitchFamily="34" charset="0"/>
              <a:buChar char="•"/>
            </a:pPr>
            <a:r>
              <a:rPr lang="en-US" altLang="zh-CN" dirty="0"/>
              <a:t>Always on VPN</a:t>
            </a:r>
          </a:p>
          <a:p>
            <a:pPr marL="457200" indent="-457200">
              <a:lnSpc>
                <a:spcPct val="150000"/>
              </a:lnSpc>
              <a:buFont typeface="Arial" panose="020B0604020202020204" pitchFamily="34" charset="0"/>
              <a:buChar char="•"/>
            </a:pPr>
            <a:r>
              <a:rPr lang="en-US" altLang="zh-CN" dirty="0"/>
              <a:t>VR </a:t>
            </a:r>
            <a:r>
              <a:rPr lang="zh-CN" altLang="en-US" dirty="0"/>
              <a:t>支持</a:t>
            </a:r>
          </a:p>
          <a:p>
            <a:pPr marL="457200" indent="-457200">
              <a:lnSpc>
                <a:spcPct val="150000"/>
              </a:lnSpc>
              <a:buFont typeface="Arial" panose="020B0604020202020204" pitchFamily="34" charset="0"/>
              <a:buChar char="•"/>
            </a:pPr>
            <a:r>
              <a:rPr lang="zh-CN" altLang="en-US" dirty="0"/>
              <a:t>打印服务增强</a:t>
            </a:r>
          </a:p>
          <a:p>
            <a:pPr marL="457200" indent="-457200">
              <a:lnSpc>
                <a:spcPct val="150000"/>
              </a:lnSpc>
              <a:buFont typeface="Arial" panose="020B0604020202020204" pitchFamily="34" charset="0"/>
              <a:buChar char="•"/>
            </a:pPr>
            <a:r>
              <a:rPr lang="en-US" altLang="zh-CN" sz="2400" dirty="0">
                <a:latin typeface="微软雅黑" panose="020B0503020204020204" pitchFamily="34" charset="-122"/>
                <a:ea typeface="微软雅黑" panose="020B0503020204020204" pitchFamily="34" charset="-122"/>
                <a:cs typeface="+mj-cs"/>
              </a:rPr>
              <a:t>……</a:t>
            </a:r>
            <a:endParaRPr lang="zh-CN" altLang="en-US" sz="2400" dirty="0">
              <a:latin typeface="微软雅黑" panose="020B0503020204020204" pitchFamily="34" charset="-122"/>
              <a:ea typeface="微软雅黑" panose="020B0503020204020204" pitchFamily="34" charset="-122"/>
              <a:cs typeface="+mj-cs"/>
            </a:endParaRPr>
          </a:p>
          <a:p>
            <a:pPr marL="457200" indent="-457200">
              <a:lnSpc>
                <a:spcPct val="150000"/>
              </a:lnSpc>
              <a:buFont typeface="Arial" panose="020B0604020202020204" pitchFamily="34" charset="0"/>
              <a:buChar char="•"/>
            </a:pPr>
            <a:endParaRPr lang="en-US" altLang="zh-CN" sz="2400" dirty="0">
              <a:solidFill>
                <a:schemeClr val="accent1"/>
              </a:solidFill>
              <a:latin typeface="微软雅黑" panose="020B0503020204020204" pitchFamily="34" charset="-122"/>
              <a:ea typeface="微软雅黑" panose="020B0503020204020204" pitchFamily="34" charset="-122"/>
              <a:cs typeface="+mj-cs"/>
            </a:endParaRPr>
          </a:p>
          <a:p>
            <a:pPr marL="457200" indent="-457200">
              <a:lnSpc>
                <a:spcPct val="150000"/>
              </a:lnSpc>
              <a:buFont typeface="Arial" panose="020B0604020202020204" pitchFamily="34" charset="0"/>
              <a:buChar char="•"/>
            </a:pPr>
            <a:endParaRPr lang="en-US" altLang="zh-CN" sz="2400" dirty="0">
              <a:solidFill>
                <a:schemeClr val="accent1"/>
              </a:solidFill>
              <a:latin typeface="微软雅黑" panose="020B0503020204020204" pitchFamily="34" charset="-122"/>
              <a:ea typeface="微软雅黑" panose="020B0503020204020204" pitchFamily="34" charset="-122"/>
              <a:cs typeface="+mj-cs"/>
            </a:endParaRPr>
          </a:p>
          <a:p>
            <a:pPr marL="457200" indent="-457200">
              <a:lnSpc>
                <a:spcPct val="150000"/>
              </a:lnSpc>
              <a:buFont typeface="Arial" panose="020B0604020202020204" pitchFamily="34" charset="0"/>
              <a:buChar char="•"/>
            </a:pPr>
            <a:endParaRPr lang="zh-CN" altLang="zh-CN" sz="2400" dirty="0">
              <a:solidFill>
                <a:schemeClr val="accent1"/>
              </a:solidFill>
              <a:latin typeface="微软雅黑" panose="020B0503020204020204" pitchFamily="34" charset="-122"/>
              <a:ea typeface="微软雅黑" panose="020B0503020204020204" pitchFamily="34" charset="-122"/>
              <a:cs typeface="+mj-cs"/>
            </a:endParaRPr>
          </a:p>
          <a:p>
            <a:endParaRPr lang="zh-CN" altLang="en-US" sz="2800" dirty="0"/>
          </a:p>
          <a:p>
            <a:endParaRPr lang="zh-CN" altLang="en-US" dirty="0"/>
          </a:p>
        </p:txBody>
      </p:sp>
      <p:sp>
        <p:nvSpPr>
          <p:cNvPr id="11" name="对话气泡: 矩形 10"/>
          <p:cNvSpPr/>
          <p:nvPr/>
        </p:nvSpPr>
        <p:spPr>
          <a:xfrm>
            <a:off x="4583832" y="4581128"/>
            <a:ext cx="4104456" cy="936104"/>
          </a:xfrm>
          <a:prstGeom prst="wedgeRectCallout">
            <a:avLst>
              <a:gd name="adj1" fmla="val -62782"/>
              <a:gd name="adj2" fmla="val -1770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2060"/>
                </a:solidFill>
              </a:rPr>
              <a:t>谷歌最新推出的一项解决方案，旨在增加</a:t>
            </a:r>
            <a:r>
              <a:rPr lang="en-US" altLang="zh-CN" dirty="0">
                <a:solidFill>
                  <a:srgbClr val="002060"/>
                </a:solidFill>
              </a:rPr>
              <a:t>Android</a:t>
            </a:r>
            <a:r>
              <a:rPr lang="zh-CN" altLang="en-US" dirty="0">
                <a:solidFill>
                  <a:srgbClr val="002060"/>
                </a:solidFill>
              </a:rPr>
              <a:t>智能机对企业的吸引力。</a:t>
            </a:r>
            <a:endParaRPr lang="en-US" altLang="zh-CN" sz="2400" dirty="0">
              <a:solidFill>
                <a:srgbClr val="002060"/>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6093918" y="2237490"/>
            <a:ext cx="3270447" cy="707886"/>
          </a:xfrm>
          <a:prstGeom prst="rect">
            <a:avLst/>
          </a:prstGeom>
          <a:noFill/>
        </p:spPr>
        <p:txBody>
          <a:bodyPr wrap="none" rtlCol="0">
            <a:spAutoFit/>
          </a:bodyPr>
          <a:lstStyle/>
          <a:p>
            <a:pPr marL="285750" indent="-285750">
              <a:buFont typeface="Arial" panose="020B0604020202020204" pitchFamily="34" charset="0"/>
              <a:buChar char="•"/>
            </a:pPr>
            <a:r>
              <a:rPr lang="en-US" altLang="zh-CN" sz="2000" dirty="0" err="1"/>
              <a:t>FrameMetricsListener</a:t>
            </a:r>
            <a:r>
              <a:rPr lang="en-US" altLang="zh-CN" sz="2000" dirty="0"/>
              <a:t> API</a:t>
            </a:r>
          </a:p>
          <a:p>
            <a:pPr marL="285750" indent="-285750">
              <a:buFont typeface="Arial" panose="020B0604020202020204" pitchFamily="34" charset="0"/>
              <a:buChar char="•"/>
            </a:pPr>
            <a:r>
              <a:rPr lang="zh-CN" altLang="en-US" sz="2000" dirty="0"/>
              <a:t>虚拟文件</a:t>
            </a:r>
          </a:p>
        </p:txBody>
      </p:sp>
      <p:sp>
        <p:nvSpPr>
          <p:cNvPr id="14" name="对话气泡: 矩形 13"/>
          <p:cNvSpPr/>
          <p:nvPr/>
        </p:nvSpPr>
        <p:spPr>
          <a:xfrm>
            <a:off x="8400256" y="3008031"/>
            <a:ext cx="2699792" cy="612648"/>
          </a:xfrm>
          <a:prstGeom prst="wedgeRectCallout">
            <a:avLst>
              <a:gd name="adj1" fmla="val -36316"/>
              <a:gd name="adj2" fmla="val -1230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2060"/>
                </a:solidFill>
              </a:rPr>
              <a:t>监测</a:t>
            </a:r>
            <a:r>
              <a:rPr lang="en-US" altLang="zh-CN" dirty="0">
                <a:solidFill>
                  <a:srgbClr val="002060"/>
                </a:solidFill>
              </a:rPr>
              <a:t>App</a:t>
            </a:r>
            <a:r>
              <a:rPr lang="zh-CN" altLang="en-US" dirty="0">
                <a:solidFill>
                  <a:srgbClr val="002060"/>
                </a:solidFill>
              </a:rPr>
              <a:t>的 </a:t>
            </a:r>
            <a:r>
              <a:rPr lang="en-US" altLang="zh-CN" dirty="0">
                <a:solidFill>
                  <a:srgbClr val="002060"/>
                </a:solidFill>
              </a:rPr>
              <a:t>UI </a:t>
            </a:r>
            <a:r>
              <a:rPr lang="zh-CN" altLang="en-US" dirty="0">
                <a:solidFill>
                  <a:srgbClr val="002060"/>
                </a:solidFill>
              </a:rPr>
              <a:t>渲染性能</a:t>
            </a:r>
          </a:p>
        </p:txBody>
      </p:sp>
      <p:sp>
        <p:nvSpPr>
          <p:cNvPr id="15" name="对话气泡: 矩形 14"/>
          <p:cNvSpPr/>
          <p:nvPr/>
        </p:nvSpPr>
        <p:spPr>
          <a:xfrm>
            <a:off x="4583832" y="5663549"/>
            <a:ext cx="3456385" cy="612648"/>
          </a:xfrm>
          <a:prstGeom prst="wedgeRectCallout">
            <a:avLst>
              <a:gd name="adj1" fmla="val -94531"/>
              <a:gd name="adj2" fmla="val -2918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2060"/>
                </a:solidFill>
              </a:rPr>
              <a:t>用户必须要搭配谷歌自家的</a:t>
            </a:r>
            <a:r>
              <a:rPr lang="en-US" altLang="zh-CN" dirty="0">
                <a:solidFill>
                  <a:srgbClr val="002060"/>
                </a:solidFill>
              </a:rPr>
              <a:t>VR</a:t>
            </a:r>
            <a:r>
              <a:rPr lang="zh-CN" altLang="en-US" dirty="0">
                <a:solidFill>
                  <a:srgbClr val="002060"/>
                </a:solidFill>
              </a:rPr>
              <a:t>平台“</a:t>
            </a:r>
            <a:r>
              <a:rPr lang="en-US" altLang="zh-CN" dirty="0">
                <a:solidFill>
                  <a:srgbClr val="002060"/>
                </a:solidFill>
              </a:rPr>
              <a:t>Daydream”</a:t>
            </a:r>
            <a:r>
              <a:rPr lang="zh-CN" altLang="en-US" dirty="0">
                <a:solidFill>
                  <a:srgbClr val="002060"/>
                </a:solidFill>
              </a:rPr>
              <a:t>使用</a:t>
            </a:r>
          </a:p>
        </p:txBody>
      </p:sp>
    </p:spTree>
    <p:extLst>
      <p:ext uri="{BB962C8B-B14F-4D97-AF65-F5344CB8AC3E}">
        <p14:creationId xmlns:p14="http://schemas.microsoft.com/office/powerpoint/2010/main" val="40393362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896200" y="476672"/>
            <a:ext cx="3127248" cy="748680"/>
          </a:xfrm>
        </p:spPr>
        <p:txBody>
          <a:bodyPr/>
          <a:lstStyle/>
          <a:p>
            <a:r>
              <a:rPr lang="zh-CN" altLang="en-US" dirty="0"/>
              <a:t>谢谢观看？</a:t>
            </a:r>
            <a:endParaRPr lang="zh-CN" dirty="0"/>
          </a:p>
        </p:txBody>
      </p:sp>
      <p:pic>
        <p:nvPicPr>
          <p:cNvPr id="5" name="图片占位符 4"/>
          <p:cNvPicPr>
            <a:picLocks noGrp="1" noChangeAspect="1"/>
          </p:cNvPicPr>
          <p:nvPr>
            <p:ph type="pic" idx="1"/>
          </p:nvPr>
        </p:nvPicPr>
        <p:blipFill>
          <a:blip r:embed="rId2">
            <a:extLst>
              <a:ext uri="{28A0092B-C50C-407E-A947-70E740481C1C}">
                <a14:useLocalDpi xmlns:a14="http://schemas.microsoft.com/office/drawing/2010/main" val="0"/>
              </a:ext>
            </a:extLst>
          </a:blip>
          <a:srcRect l="3892" r="3892"/>
          <a:stretch>
            <a:fillRect/>
          </a:stretch>
        </p:blipFill>
        <p:spPr/>
      </p:pic>
      <p:pic>
        <p:nvPicPr>
          <p:cNvPr id="4" name="图片 3"/>
          <p:cNvPicPr>
            <a:picLocks noChangeAspect="1"/>
          </p:cNvPicPr>
          <p:nvPr/>
        </p:nvPicPr>
        <p:blipFill>
          <a:blip r:embed="rId3"/>
          <a:stretch>
            <a:fillRect/>
          </a:stretch>
        </p:blipFill>
        <p:spPr>
          <a:xfrm>
            <a:off x="7881848" y="1225353"/>
            <a:ext cx="3327200" cy="3139752"/>
          </a:xfrm>
          <a:prstGeom prst="rect">
            <a:avLst/>
          </a:prstGeom>
        </p:spPr>
      </p:pic>
      <p:sp>
        <p:nvSpPr>
          <p:cNvPr id="6" name="对话气泡: 矩形 5"/>
          <p:cNvSpPr/>
          <p:nvPr/>
        </p:nvSpPr>
        <p:spPr>
          <a:xfrm>
            <a:off x="8832304" y="4725145"/>
            <a:ext cx="2448272" cy="864096"/>
          </a:xfrm>
          <a:prstGeom prst="wedgeRectCallout">
            <a:avLst>
              <a:gd name="adj1" fmla="val 26567"/>
              <a:gd name="adj2" fmla="val -838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002060"/>
                </a:solidFill>
              </a:rPr>
              <a:t>Android </a:t>
            </a:r>
            <a:r>
              <a:rPr lang="en-US" altLang="zh-CN" sz="4000" b="1" dirty="0">
                <a:solidFill>
                  <a:srgbClr val="002060"/>
                </a:solidFill>
              </a:rPr>
              <a:t>7.1</a:t>
            </a:r>
            <a:r>
              <a:rPr lang="en-US" altLang="zh-CN" b="1" dirty="0">
                <a:solidFill>
                  <a:srgbClr val="002060"/>
                </a:solidFill>
              </a:rPr>
              <a:t> </a:t>
            </a:r>
          </a:p>
          <a:p>
            <a:pPr algn="ctr"/>
            <a:r>
              <a:rPr lang="en-US" altLang="zh-CN" b="1" dirty="0">
                <a:solidFill>
                  <a:srgbClr val="002060"/>
                </a:solidFill>
              </a:rPr>
              <a:t>App Shortcuts</a:t>
            </a:r>
            <a:r>
              <a:rPr lang="zh-CN" altLang="en-US" b="1" dirty="0">
                <a:solidFill>
                  <a:srgbClr val="002060"/>
                </a:solidFill>
              </a:rPr>
              <a:t>功能</a:t>
            </a:r>
          </a:p>
        </p:txBody>
      </p:sp>
      <p:sp>
        <p:nvSpPr>
          <p:cNvPr id="7" name="文本框 6"/>
          <p:cNvSpPr txBox="1"/>
          <p:nvPr/>
        </p:nvSpPr>
        <p:spPr>
          <a:xfrm>
            <a:off x="7758741" y="5757594"/>
            <a:ext cx="3459601" cy="646331"/>
          </a:xfrm>
          <a:prstGeom prst="rect">
            <a:avLst/>
          </a:prstGeom>
          <a:noFill/>
        </p:spPr>
        <p:txBody>
          <a:bodyPr wrap="none" rtlCol="0">
            <a:spAutoFit/>
          </a:bodyPr>
          <a:lstStyle/>
          <a:p>
            <a:r>
              <a:rPr lang="en-US" altLang="zh-CN" sz="3600" b="1" dirty="0">
                <a:solidFill>
                  <a:srgbClr val="FF0000"/>
                </a:solidFill>
              </a:rPr>
              <a:t>LET’S CONTINUE</a:t>
            </a:r>
            <a:endParaRPr lang="zh-CN" altLang="en-US" sz="3600" b="1" dirty="0">
              <a:solidFill>
                <a:srgbClr val="FF0000"/>
              </a:solidFill>
            </a:endParaRPr>
          </a:p>
        </p:txBody>
      </p:sp>
    </p:spTree>
    <p:extLst>
      <p:ext uri="{BB962C8B-B14F-4D97-AF65-F5344CB8AC3E}">
        <p14:creationId xmlns:p14="http://schemas.microsoft.com/office/powerpoint/2010/main" val="1857640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2" presetClass="exit" presetSubtype="4" fill="hold" grpId="1" nodeType="clickEffect">
                                  <p:stCondLst>
                                    <p:cond delay="0"/>
                                  </p:stCondLst>
                                  <p:childTnLst>
                                    <p:anim calcmode="lin" valueType="num">
                                      <p:cBhvr additive="base">
                                        <p:cTn id="17" dur="500"/>
                                        <p:tgtEl>
                                          <p:spTgt spid="2"/>
                                        </p:tgtEl>
                                        <p:attrNameLst>
                                          <p:attrName>ppt_y</p:attrName>
                                        </p:attrNameLst>
                                      </p:cBhvr>
                                      <p:tavLst>
                                        <p:tav tm="0">
                                          <p:val>
                                            <p:strVal val="#ppt_y"/>
                                          </p:val>
                                        </p:tav>
                                        <p:tav tm="100000">
                                          <p:val>
                                            <p:strVal val="#ppt_y+#ppt_h*1.125000"/>
                                          </p:val>
                                        </p:tav>
                                      </p:tavLst>
                                    </p:anim>
                                    <p:animEffect transition="out" filter="wipe(down)">
                                      <p:cBhvr>
                                        <p:cTn id="18" dur="500"/>
                                        <p:tgtEl>
                                          <p:spTgt spid="2"/>
                                        </p:tgtEl>
                                      </p:cBhvr>
                                    </p:animEffect>
                                    <p:set>
                                      <p:cBhvr>
                                        <p:cTn id="19" dur="1" fill="hold">
                                          <p:stCondLst>
                                            <p:cond delay="499"/>
                                          </p:stCondLst>
                                        </p:cTn>
                                        <p:tgtEl>
                                          <p:spTgt spid="2"/>
                                        </p:tgtEl>
                                        <p:attrNameLst>
                                          <p:attrName>style.visibility</p:attrName>
                                        </p:attrNameLst>
                                      </p:cBhvr>
                                      <p:to>
                                        <p:strVal val="hidden"/>
                                      </p:to>
                                    </p:set>
                                  </p:childTnLst>
                                </p:cTn>
                              </p:par>
                              <p:par>
                                <p:cTn id="20" presetID="26"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down)">
                                      <p:cBhvr>
                                        <p:cTn id="22" dur="580">
                                          <p:stCondLst>
                                            <p:cond delay="0"/>
                                          </p:stCondLst>
                                        </p:cTn>
                                        <p:tgtEl>
                                          <p:spTgt spid="6"/>
                                        </p:tgtEl>
                                      </p:cBhvr>
                                    </p:animEffect>
                                    <p:anim calcmode="lin" valueType="num">
                                      <p:cBhvr>
                                        <p:cTn id="23"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4"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5"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6"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7"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8" dur="26">
                                          <p:stCondLst>
                                            <p:cond delay="650"/>
                                          </p:stCondLst>
                                        </p:cTn>
                                        <p:tgtEl>
                                          <p:spTgt spid="6"/>
                                        </p:tgtEl>
                                      </p:cBhvr>
                                      <p:to x="100000" y="60000"/>
                                    </p:animScale>
                                    <p:animScale>
                                      <p:cBhvr>
                                        <p:cTn id="29" dur="166" decel="50000">
                                          <p:stCondLst>
                                            <p:cond delay="676"/>
                                          </p:stCondLst>
                                        </p:cTn>
                                        <p:tgtEl>
                                          <p:spTgt spid="6"/>
                                        </p:tgtEl>
                                      </p:cBhvr>
                                      <p:to x="100000" y="100000"/>
                                    </p:animScale>
                                    <p:animScale>
                                      <p:cBhvr>
                                        <p:cTn id="30" dur="26">
                                          <p:stCondLst>
                                            <p:cond delay="1312"/>
                                          </p:stCondLst>
                                        </p:cTn>
                                        <p:tgtEl>
                                          <p:spTgt spid="6"/>
                                        </p:tgtEl>
                                      </p:cBhvr>
                                      <p:to x="100000" y="80000"/>
                                    </p:animScale>
                                    <p:animScale>
                                      <p:cBhvr>
                                        <p:cTn id="31" dur="166" decel="50000">
                                          <p:stCondLst>
                                            <p:cond delay="1338"/>
                                          </p:stCondLst>
                                        </p:cTn>
                                        <p:tgtEl>
                                          <p:spTgt spid="6"/>
                                        </p:tgtEl>
                                      </p:cBhvr>
                                      <p:to x="100000" y="100000"/>
                                    </p:animScale>
                                    <p:animScale>
                                      <p:cBhvr>
                                        <p:cTn id="32" dur="26">
                                          <p:stCondLst>
                                            <p:cond delay="1642"/>
                                          </p:stCondLst>
                                        </p:cTn>
                                        <p:tgtEl>
                                          <p:spTgt spid="6"/>
                                        </p:tgtEl>
                                      </p:cBhvr>
                                      <p:to x="100000" y="90000"/>
                                    </p:animScale>
                                    <p:animScale>
                                      <p:cBhvr>
                                        <p:cTn id="33" dur="166" decel="50000">
                                          <p:stCondLst>
                                            <p:cond delay="1668"/>
                                          </p:stCondLst>
                                        </p:cTn>
                                        <p:tgtEl>
                                          <p:spTgt spid="6"/>
                                        </p:tgtEl>
                                      </p:cBhvr>
                                      <p:to x="100000" y="100000"/>
                                    </p:animScale>
                                    <p:animScale>
                                      <p:cBhvr>
                                        <p:cTn id="34" dur="26">
                                          <p:stCondLst>
                                            <p:cond delay="1808"/>
                                          </p:stCondLst>
                                        </p:cTn>
                                        <p:tgtEl>
                                          <p:spTgt spid="6"/>
                                        </p:tgtEl>
                                      </p:cBhvr>
                                      <p:to x="100000" y="95000"/>
                                    </p:animScale>
                                    <p:animScale>
                                      <p:cBhvr>
                                        <p:cTn id="35" dur="166" decel="50000">
                                          <p:stCondLst>
                                            <p:cond delay="1834"/>
                                          </p:stCondLst>
                                        </p:cTn>
                                        <p:tgtEl>
                                          <p:spTgt spid="6"/>
                                        </p:tgtEl>
                                      </p:cBhvr>
                                      <p:to x="100000" y="100000"/>
                                    </p:animScale>
                                  </p:childTnLst>
                                </p:cTn>
                              </p:par>
                              <p:par>
                                <p:cTn id="36" presetID="2" presetClass="entr" presetSubtype="4" fill="hold" nodeType="with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additive="base">
                                        <p:cTn id="38" dur="500" fill="hold"/>
                                        <p:tgtEl>
                                          <p:spTgt spid="4"/>
                                        </p:tgtEl>
                                        <p:attrNameLst>
                                          <p:attrName>ppt_x</p:attrName>
                                        </p:attrNameLst>
                                      </p:cBhvr>
                                      <p:tavLst>
                                        <p:tav tm="0">
                                          <p:val>
                                            <p:strVal val="#ppt_x"/>
                                          </p:val>
                                        </p:tav>
                                        <p:tav tm="100000">
                                          <p:val>
                                            <p:strVal val="#ppt_x"/>
                                          </p:val>
                                        </p:tav>
                                      </p:tavLst>
                                    </p:anim>
                                    <p:anim calcmode="lin" valueType="num">
                                      <p:cBhvr additive="base">
                                        <p:cTn id="3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53" presetClass="entr" presetSubtype="16" fill="hold" grpId="0" nodeType="clickEffect">
                                  <p:stCondLst>
                                    <p:cond delay="0"/>
                                  </p:stCondLst>
                                  <p:childTnLst>
                                    <p:set>
                                      <p:cBhvr>
                                        <p:cTn id="43" dur="1" fill="hold">
                                          <p:stCondLst>
                                            <p:cond delay="0"/>
                                          </p:stCondLst>
                                        </p:cTn>
                                        <p:tgtEl>
                                          <p:spTgt spid="7"/>
                                        </p:tgtEl>
                                        <p:attrNameLst>
                                          <p:attrName>style.visibility</p:attrName>
                                        </p:attrNameLst>
                                      </p:cBhvr>
                                      <p:to>
                                        <p:strVal val="visible"/>
                                      </p:to>
                                    </p:set>
                                    <p:anim calcmode="lin" valueType="num">
                                      <p:cBhvr>
                                        <p:cTn id="44" dur="500" fill="hold"/>
                                        <p:tgtEl>
                                          <p:spTgt spid="7"/>
                                        </p:tgtEl>
                                        <p:attrNameLst>
                                          <p:attrName>ppt_w</p:attrName>
                                        </p:attrNameLst>
                                      </p:cBhvr>
                                      <p:tavLst>
                                        <p:tav tm="0">
                                          <p:val>
                                            <p:fltVal val="0"/>
                                          </p:val>
                                        </p:tav>
                                        <p:tav tm="100000">
                                          <p:val>
                                            <p:strVal val="#ppt_w"/>
                                          </p:val>
                                        </p:tav>
                                      </p:tavLst>
                                    </p:anim>
                                    <p:anim calcmode="lin" valueType="num">
                                      <p:cBhvr>
                                        <p:cTn id="45" dur="500" fill="hold"/>
                                        <p:tgtEl>
                                          <p:spTgt spid="7"/>
                                        </p:tgtEl>
                                        <p:attrNameLst>
                                          <p:attrName>ppt_h</p:attrName>
                                        </p:attrNameLst>
                                      </p:cBhvr>
                                      <p:tavLst>
                                        <p:tav tm="0">
                                          <p:val>
                                            <p:fltVal val="0"/>
                                          </p:val>
                                        </p:tav>
                                        <p:tav tm="100000">
                                          <p:val>
                                            <p:strVal val="#ppt_h"/>
                                          </p:val>
                                        </p:tav>
                                      </p:tavLst>
                                    </p:anim>
                                    <p:animEffect transition="in" filter="fade">
                                      <p:cBhvr>
                                        <p:cTn id="4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6" grpId="0" animBg="1"/>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a:lstStyle/>
          <a:p>
            <a:r>
              <a:rPr lang="en-US" altLang="zh-CN" dirty="0"/>
              <a:t>Android 7.1 </a:t>
            </a:r>
            <a:r>
              <a:rPr lang="zh-CN" altLang="en-US" dirty="0"/>
              <a:t>新特性</a:t>
            </a:r>
            <a:endParaRPr lang="zh-CN" dirty="0"/>
          </a:p>
        </p:txBody>
      </p:sp>
      <p:sp>
        <p:nvSpPr>
          <p:cNvPr id="5" name="文本框 4"/>
          <p:cNvSpPr txBox="1"/>
          <p:nvPr/>
        </p:nvSpPr>
        <p:spPr>
          <a:xfrm>
            <a:off x="6996906" y="1772816"/>
            <a:ext cx="3671094" cy="646331"/>
          </a:xfrm>
          <a:prstGeom prst="rect">
            <a:avLst/>
          </a:prstGeom>
          <a:noFill/>
        </p:spPr>
        <p:txBody>
          <a:bodyPr wrap="square" rtlCol="0">
            <a:spAutoFit/>
          </a:bodyPr>
          <a:lstStyle/>
          <a:p>
            <a:r>
              <a:rPr lang="zh-CN" altLang="en-US" dirty="0"/>
              <a:t>随着</a:t>
            </a:r>
            <a:r>
              <a:rPr lang="en-US" altLang="zh-CN" dirty="0"/>
              <a:t>Pixel/XL</a:t>
            </a:r>
            <a:r>
              <a:rPr lang="zh-CN" altLang="en-US" dirty="0"/>
              <a:t>的发布。曾今的</a:t>
            </a:r>
            <a:r>
              <a:rPr lang="en-US" altLang="zh-CN" dirty="0"/>
              <a:t>Nexus</a:t>
            </a:r>
            <a:r>
              <a:rPr lang="zh-CN" altLang="en-US" dirty="0"/>
              <a:t>如今也沦为干儿子了。</a:t>
            </a:r>
            <a:endParaRPr lang="en-US" altLang="zh-CN" dirty="0"/>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772816"/>
            <a:ext cx="5072560" cy="2924944"/>
          </a:xfrm>
          <a:prstGeom prst="rect">
            <a:avLst/>
          </a:prstGeom>
        </p:spPr>
      </p:pic>
      <p:sp>
        <p:nvSpPr>
          <p:cNvPr id="9" name="文本框 8"/>
          <p:cNvSpPr txBox="1"/>
          <p:nvPr/>
        </p:nvSpPr>
        <p:spPr>
          <a:xfrm>
            <a:off x="6996906" y="2591763"/>
            <a:ext cx="4176463" cy="2308324"/>
          </a:xfrm>
          <a:prstGeom prst="rect">
            <a:avLst/>
          </a:prstGeom>
          <a:noFill/>
        </p:spPr>
        <p:txBody>
          <a:bodyPr wrap="square" rtlCol="0">
            <a:spAutoFit/>
          </a:bodyPr>
          <a:lstStyle/>
          <a:p>
            <a:r>
              <a:rPr lang="zh-CN" altLang="en-US" dirty="0"/>
              <a:t>这一次</a:t>
            </a:r>
            <a:r>
              <a:rPr lang="en-US" altLang="zh-CN" dirty="0"/>
              <a:t>Pixel</a:t>
            </a:r>
            <a:r>
              <a:rPr lang="zh-CN" altLang="en-US" dirty="0"/>
              <a:t>和</a:t>
            </a:r>
            <a:r>
              <a:rPr lang="en-US" altLang="zh-CN" dirty="0"/>
              <a:t>Pixel XL</a:t>
            </a:r>
            <a:r>
              <a:rPr lang="zh-CN" altLang="en-US" dirty="0"/>
              <a:t>售价与</a:t>
            </a:r>
            <a:r>
              <a:rPr lang="en-US" altLang="zh-CN" dirty="0"/>
              <a:t>iPhone</a:t>
            </a:r>
            <a:r>
              <a:rPr lang="zh-CN" altLang="en-US" dirty="0"/>
              <a:t>和</a:t>
            </a:r>
            <a:r>
              <a:rPr lang="en-US" altLang="zh-CN" dirty="0"/>
              <a:t>iPhone7Plus</a:t>
            </a:r>
            <a:r>
              <a:rPr lang="zh-CN" altLang="en-US" dirty="0"/>
              <a:t>一致（</a:t>
            </a:r>
            <a:r>
              <a:rPr lang="en-US" altLang="zh-CN" b="1" dirty="0">
                <a:solidFill>
                  <a:srgbClr val="72A23E"/>
                </a:solidFill>
              </a:rPr>
              <a:t>$649</a:t>
            </a:r>
            <a:r>
              <a:rPr lang="en-US" altLang="zh-CN" dirty="0"/>
              <a:t>/</a:t>
            </a:r>
            <a:r>
              <a:rPr lang="en-US" altLang="zh-CN" b="1" dirty="0">
                <a:solidFill>
                  <a:srgbClr val="72A23E"/>
                </a:solidFill>
              </a:rPr>
              <a:t>$769</a:t>
            </a:r>
            <a:r>
              <a:rPr lang="zh-CN" altLang="en-US" dirty="0"/>
              <a:t>），并宣称不再做性价比手机，进军高端手机市场。</a:t>
            </a:r>
            <a:endParaRPr lang="en-US" altLang="zh-CN" dirty="0"/>
          </a:p>
          <a:p>
            <a:endParaRPr lang="en-US" altLang="zh-CN" dirty="0"/>
          </a:p>
          <a:p>
            <a:r>
              <a:rPr lang="en-US" altLang="zh-CN" dirty="0"/>
              <a:t>Pixel/XL</a:t>
            </a:r>
            <a:r>
              <a:rPr lang="zh-CN" altLang="en-US" dirty="0"/>
              <a:t>是首批搭载</a:t>
            </a:r>
            <a:r>
              <a:rPr lang="en-US" altLang="zh-CN" dirty="0"/>
              <a:t>Android7.1</a:t>
            </a:r>
            <a:r>
              <a:rPr lang="zh-CN" altLang="en-US" dirty="0"/>
              <a:t>的手机。除此之外最快能搭载的设备有</a:t>
            </a:r>
            <a:r>
              <a:rPr lang="en-US" altLang="zh-CN" b="1" dirty="0">
                <a:solidFill>
                  <a:srgbClr val="72A23E"/>
                </a:solidFill>
              </a:rPr>
              <a:t>Nexus 5X </a:t>
            </a:r>
            <a:r>
              <a:rPr lang="zh-CN" altLang="en-US" dirty="0"/>
              <a:t>、</a:t>
            </a:r>
            <a:r>
              <a:rPr lang="en-US" altLang="zh-CN" b="1" dirty="0">
                <a:solidFill>
                  <a:srgbClr val="72A23E"/>
                </a:solidFill>
              </a:rPr>
              <a:t>Nexus 6P</a:t>
            </a:r>
            <a:r>
              <a:rPr lang="zh-CN" altLang="en-US" dirty="0"/>
              <a:t>以及</a:t>
            </a:r>
            <a:r>
              <a:rPr lang="en-US" altLang="zh-CN" b="1" dirty="0">
                <a:solidFill>
                  <a:srgbClr val="72A23E"/>
                </a:solidFill>
              </a:rPr>
              <a:t>Pixel C</a:t>
            </a:r>
            <a:r>
              <a:rPr lang="zh-CN" altLang="en-US" dirty="0"/>
              <a:t>平板。</a:t>
            </a:r>
            <a:endParaRPr lang="en-US" altLang="zh-CN" dirty="0"/>
          </a:p>
          <a:p>
            <a:endParaRPr lang="en-US" altLang="zh-CN" dirty="0"/>
          </a:p>
        </p:txBody>
      </p:sp>
      <p:sp>
        <p:nvSpPr>
          <p:cNvPr id="10" name="文本框 9"/>
          <p:cNvSpPr txBox="1"/>
          <p:nvPr/>
        </p:nvSpPr>
        <p:spPr>
          <a:xfrm>
            <a:off x="1524000" y="5177086"/>
            <a:ext cx="9649369" cy="646331"/>
          </a:xfrm>
          <a:prstGeom prst="rect">
            <a:avLst/>
          </a:prstGeom>
          <a:noFill/>
        </p:spPr>
        <p:txBody>
          <a:bodyPr wrap="square" rtlCol="0">
            <a:spAutoFit/>
          </a:bodyPr>
          <a:lstStyle/>
          <a:p>
            <a:r>
              <a:rPr lang="zh-CN" altLang="en-US" dirty="0"/>
              <a:t>不过，在 </a:t>
            </a:r>
            <a:r>
              <a:rPr lang="en-US" altLang="zh-CN" dirty="0"/>
              <a:t>Pixel/XL </a:t>
            </a:r>
            <a:r>
              <a:rPr lang="zh-CN" altLang="en-US" dirty="0"/>
              <a:t>手机上出现的 </a:t>
            </a:r>
            <a:r>
              <a:rPr lang="en-US" altLang="zh-CN" b="1" dirty="0">
                <a:solidFill>
                  <a:srgbClr val="72A23E"/>
                </a:solidFill>
              </a:rPr>
              <a:t>Google Assistant</a:t>
            </a:r>
            <a:r>
              <a:rPr lang="zh-CN" altLang="en-US" dirty="0"/>
              <a:t>、</a:t>
            </a:r>
            <a:r>
              <a:rPr lang="en-US" altLang="zh-CN" b="1" dirty="0">
                <a:solidFill>
                  <a:srgbClr val="72A23E"/>
                </a:solidFill>
              </a:rPr>
              <a:t>Pixel Launcher </a:t>
            </a:r>
            <a:r>
              <a:rPr lang="zh-CN" altLang="en-US" dirty="0"/>
              <a:t>则不会出现在 </a:t>
            </a:r>
            <a:r>
              <a:rPr lang="en-US" altLang="zh-CN" dirty="0"/>
              <a:t>Android 7.1 </a:t>
            </a:r>
            <a:r>
              <a:rPr lang="zh-CN" altLang="en-US" dirty="0"/>
              <a:t>上，这些功能是 </a:t>
            </a:r>
            <a:r>
              <a:rPr lang="en-US" altLang="zh-CN" dirty="0"/>
              <a:t>Pixel </a:t>
            </a:r>
            <a:r>
              <a:rPr lang="zh-CN" altLang="en-US" dirty="0"/>
              <a:t>们专享的。</a:t>
            </a:r>
          </a:p>
        </p:txBody>
      </p:sp>
    </p:spTree>
    <p:extLst>
      <p:ext uri="{BB962C8B-B14F-4D97-AF65-F5344CB8AC3E}">
        <p14:creationId xmlns:p14="http://schemas.microsoft.com/office/powerpoint/2010/main" val="671652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 </a:t>
            </a:r>
            <a:r>
              <a:rPr lang="zh-CN" altLang="en-US" dirty="0"/>
              <a:t>概览</a:t>
            </a:r>
            <a:endParaRPr lang="zh-CN" dirty="0"/>
          </a:p>
        </p:txBody>
      </p:sp>
      <p:sp>
        <p:nvSpPr>
          <p:cNvPr id="4" name="文本框 3"/>
          <p:cNvSpPr txBox="1"/>
          <p:nvPr/>
        </p:nvSpPr>
        <p:spPr>
          <a:xfrm>
            <a:off x="1252665" y="4557692"/>
            <a:ext cx="2047355" cy="369332"/>
          </a:xfrm>
          <a:prstGeom prst="rect">
            <a:avLst/>
          </a:prstGeom>
          <a:noFill/>
        </p:spPr>
        <p:txBody>
          <a:bodyPr wrap="none" rtlCol="0">
            <a:spAutoFit/>
          </a:bodyPr>
          <a:lstStyle/>
          <a:p>
            <a:r>
              <a:rPr lang="zh-CN" altLang="en-US" dirty="0"/>
              <a:t>多窗口</a:t>
            </a:r>
            <a:r>
              <a:rPr lang="en-US" altLang="zh-CN" dirty="0"/>
              <a:t>Playground</a:t>
            </a:r>
            <a:endParaRPr lang="zh-CN" alt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3392" y="1888321"/>
            <a:ext cx="1492621" cy="2381250"/>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5431" y="1888321"/>
            <a:ext cx="1343025" cy="2381250"/>
          </a:xfrm>
          <a:prstGeom prst="rect">
            <a:avLst/>
          </a:prstGeom>
        </p:spPr>
      </p:pic>
      <p:sp>
        <p:nvSpPr>
          <p:cNvPr id="8" name="文本框 7"/>
          <p:cNvSpPr txBox="1"/>
          <p:nvPr/>
        </p:nvSpPr>
        <p:spPr>
          <a:xfrm>
            <a:off x="3562944" y="4557692"/>
            <a:ext cx="1107997" cy="369332"/>
          </a:xfrm>
          <a:prstGeom prst="rect">
            <a:avLst/>
          </a:prstGeom>
          <a:noFill/>
        </p:spPr>
        <p:txBody>
          <a:bodyPr wrap="square" rtlCol="0">
            <a:spAutoFit/>
          </a:bodyPr>
          <a:lstStyle/>
          <a:p>
            <a:r>
              <a:rPr lang="zh-CN" altLang="en-US" dirty="0"/>
              <a:t>活动通知</a:t>
            </a:r>
          </a:p>
        </p:txBody>
      </p:sp>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7874" y="1888321"/>
            <a:ext cx="1428750" cy="2381250"/>
          </a:xfrm>
          <a:prstGeom prst="rect">
            <a:avLst/>
          </a:prstGeom>
        </p:spPr>
      </p:pic>
      <p:sp>
        <p:nvSpPr>
          <p:cNvPr id="10" name="文本框 9"/>
          <p:cNvSpPr txBox="1"/>
          <p:nvPr/>
        </p:nvSpPr>
        <p:spPr>
          <a:xfrm>
            <a:off x="5137419" y="4557692"/>
            <a:ext cx="1569660" cy="369332"/>
          </a:xfrm>
          <a:prstGeom prst="rect">
            <a:avLst/>
          </a:prstGeom>
          <a:noFill/>
        </p:spPr>
        <p:txBody>
          <a:bodyPr wrap="none" rtlCol="0">
            <a:spAutoFit/>
          </a:bodyPr>
          <a:lstStyle/>
          <a:p>
            <a:r>
              <a:rPr lang="zh-CN" altLang="en-US" dirty="0"/>
              <a:t>消息传递服务</a:t>
            </a:r>
            <a:endParaRPr lang="en-US" altLang="zh-CN" dirty="0"/>
          </a:p>
        </p:txBody>
      </p:sp>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56042" y="1888321"/>
            <a:ext cx="1343025" cy="2381250"/>
          </a:xfrm>
          <a:prstGeom prst="rect">
            <a:avLst/>
          </a:prstGeom>
        </p:spPr>
      </p:pic>
      <p:sp>
        <p:nvSpPr>
          <p:cNvPr id="12" name="文本框 11"/>
          <p:cNvSpPr txBox="1"/>
          <p:nvPr/>
        </p:nvSpPr>
        <p:spPr>
          <a:xfrm>
            <a:off x="7173556" y="4557692"/>
            <a:ext cx="1107996" cy="369332"/>
          </a:xfrm>
          <a:prstGeom prst="rect">
            <a:avLst/>
          </a:prstGeom>
          <a:noFill/>
        </p:spPr>
        <p:txBody>
          <a:bodyPr wrap="none" rtlCol="0">
            <a:spAutoFit/>
          </a:bodyPr>
          <a:lstStyle/>
          <a:p>
            <a:r>
              <a:rPr lang="zh-CN" altLang="en-US" dirty="0"/>
              <a:t>直接启动</a:t>
            </a:r>
          </a:p>
        </p:txBody>
      </p:sp>
      <p:pic>
        <p:nvPicPr>
          <p:cNvPr id="13" name="图片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18485" y="1888321"/>
            <a:ext cx="1343025" cy="2381250"/>
          </a:xfrm>
          <a:prstGeom prst="rect">
            <a:avLst/>
          </a:prstGeom>
        </p:spPr>
      </p:pic>
      <p:sp>
        <p:nvSpPr>
          <p:cNvPr id="14" name="文本框 13"/>
          <p:cNvSpPr txBox="1"/>
          <p:nvPr/>
        </p:nvSpPr>
        <p:spPr>
          <a:xfrm>
            <a:off x="8589750" y="4557692"/>
            <a:ext cx="1800493" cy="369332"/>
          </a:xfrm>
          <a:prstGeom prst="rect">
            <a:avLst/>
          </a:prstGeom>
          <a:noFill/>
        </p:spPr>
        <p:txBody>
          <a:bodyPr wrap="none" rtlCol="0">
            <a:spAutoFit/>
          </a:bodyPr>
          <a:lstStyle/>
          <a:p>
            <a:r>
              <a:rPr lang="zh-CN" altLang="en-US" dirty="0"/>
              <a:t>作用域目录访问</a:t>
            </a:r>
          </a:p>
        </p:txBody>
      </p:sp>
      <p:sp>
        <p:nvSpPr>
          <p:cNvPr id="20" name="矩形 19"/>
          <p:cNvSpPr/>
          <p:nvPr/>
        </p:nvSpPr>
        <p:spPr>
          <a:xfrm>
            <a:off x="1234923" y="2445130"/>
            <a:ext cx="8712968" cy="15841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ln w="0"/>
                <a:solidFill>
                  <a:schemeClr val="tx1"/>
                </a:solidFill>
                <a:effectLst>
                  <a:outerShdw blurRad="38100" dist="19050" dir="2700000" algn="tl" rotWithShape="0">
                    <a:schemeClr val="dk1">
                      <a:alpha val="40000"/>
                    </a:schemeClr>
                  </a:outerShdw>
                </a:effectLst>
              </a:rPr>
              <a:t>以上都是 </a:t>
            </a:r>
            <a:r>
              <a:rPr lang="en-US" altLang="zh-CN" sz="2800" dirty="0">
                <a:ln w="0"/>
                <a:solidFill>
                  <a:schemeClr val="tx1"/>
                </a:solidFill>
                <a:effectLst>
                  <a:outerShdw blurRad="38100" dist="19050" dir="2700000" algn="tl" rotWithShape="0">
                    <a:schemeClr val="dk1">
                      <a:alpha val="40000"/>
                    </a:schemeClr>
                  </a:outerShdw>
                </a:effectLst>
              </a:rPr>
              <a:t>Android N </a:t>
            </a:r>
            <a:r>
              <a:rPr lang="zh-CN" altLang="en-US" sz="2800" dirty="0">
                <a:ln w="0"/>
                <a:solidFill>
                  <a:schemeClr val="tx1"/>
                </a:solidFill>
                <a:effectLst>
                  <a:outerShdw blurRad="38100" dist="19050" dir="2700000" algn="tl" rotWithShape="0">
                    <a:schemeClr val="dk1">
                      <a:alpha val="40000"/>
                    </a:schemeClr>
                  </a:outerShdw>
                </a:effectLst>
              </a:rPr>
              <a:t>的代码示例。</a:t>
            </a:r>
            <a:endParaRPr lang="en-US" altLang="zh-CN" sz="2800" dirty="0">
              <a:ln w="0"/>
              <a:solidFill>
                <a:schemeClr val="tx1"/>
              </a:solidFill>
              <a:effectLst>
                <a:outerShdw blurRad="38100" dist="19050" dir="2700000" algn="tl" rotWithShape="0">
                  <a:schemeClr val="dk1">
                    <a:alpha val="40000"/>
                  </a:schemeClr>
                </a:outerShdw>
              </a:effectLst>
            </a:endParaRPr>
          </a:p>
          <a:p>
            <a:pPr algn="ctr"/>
            <a:r>
              <a:rPr lang="zh-CN" altLang="en-US" sz="2800" dirty="0">
                <a:ln w="0"/>
                <a:solidFill>
                  <a:schemeClr val="tx1"/>
                </a:solidFill>
                <a:effectLst>
                  <a:outerShdw blurRad="38100" dist="19050" dir="2700000" algn="tl" rotWithShape="0">
                    <a:schemeClr val="dk1">
                      <a:alpha val="40000"/>
                    </a:schemeClr>
                  </a:outerShdw>
                </a:effectLst>
              </a:rPr>
              <a:t>要在 </a:t>
            </a:r>
            <a:r>
              <a:rPr lang="en-US" altLang="zh-CN" sz="2800" dirty="0">
                <a:ln w="0"/>
                <a:solidFill>
                  <a:schemeClr val="tx1"/>
                </a:solidFill>
                <a:effectLst>
                  <a:outerShdw blurRad="38100" dist="19050" dir="2700000" algn="tl" rotWithShape="0">
                    <a:schemeClr val="dk1">
                      <a:alpha val="40000"/>
                    </a:schemeClr>
                  </a:outerShdw>
                </a:effectLst>
              </a:rPr>
              <a:t>Android Studio </a:t>
            </a:r>
            <a:r>
              <a:rPr lang="zh-CN" altLang="en-US" sz="2800" dirty="0">
                <a:ln w="0"/>
                <a:solidFill>
                  <a:schemeClr val="tx1"/>
                </a:solidFill>
                <a:effectLst>
                  <a:outerShdw blurRad="38100" dist="19050" dir="2700000" algn="tl" rotWithShape="0">
                    <a:schemeClr val="dk1">
                      <a:alpha val="40000"/>
                    </a:schemeClr>
                  </a:outerShdw>
                </a:effectLst>
              </a:rPr>
              <a:t>中下载示例，请选择 </a:t>
            </a:r>
            <a:r>
              <a:rPr lang="en-US" altLang="zh-CN" sz="2800" b="1" dirty="0">
                <a:ln w="0"/>
                <a:solidFill>
                  <a:schemeClr val="tx1"/>
                </a:solidFill>
                <a:effectLst>
                  <a:outerShdw blurRad="38100" dist="19050" dir="2700000" algn="tl" rotWithShape="0">
                    <a:schemeClr val="dk1">
                      <a:alpha val="40000"/>
                    </a:schemeClr>
                  </a:outerShdw>
                </a:effectLst>
              </a:rPr>
              <a:t>File &gt; Import Samples</a:t>
            </a:r>
            <a:r>
              <a:rPr lang="en-US" altLang="zh-CN" sz="2800" dirty="0">
                <a:ln w="0"/>
                <a:solidFill>
                  <a:schemeClr val="tx1"/>
                </a:solidFill>
                <a:effectLst>
                  <a:outerShdw blurRad="38100" dist="19050" dir="2700000" algn="tl" rotWithShape="0">
                    <a:schemeClr val="dk1">
                      <a:alpha val="40000"/>
                    </a:schemeClr>
                  </a:outerShdw>
                </a:effectLst>
              </a:rPr>
              <a:t> </a:t>
            </a:r>
            <a:r>
              <a:rPr lang="zh-CN" altLang="en-US" sz="2800" dirty="0">
                <a:ln w="0"/>
                <a:solidFill>
                  <a:schemeClr val="tx1"/>
                </a:solidFill>
                <a:effectLst>
                  <a:outerShdw blurRad="38100" dist="19050" dir="2700000" algn="tl" rotWithShape="0">
                    <a:schemeClr val="dk1">
                      <a:alpha val="40000"/>
                    </a:schemeClr>
                  </a:outerShdw>
                </a:effectLst>
              </a:rPr>
              <a:t>菜单项。</a:t>
            </a:r>
          </a:p>
        </p:txBody>
      </p:sp>
      <p:pic>
        <p:nvPicPr>
          <p:cNvPr id="3" name="图片 2"/>
          <p:cNvPicPr>
            <a:picLocks noChangeAspect="1"/>
          </p:cNvPicPr>
          <p:nvPr/>
        </p:nvPicPr>
        <p:blipFill>
          <a:blip r:embed="rId7"/>
          <a:stretch>
            <a:fillRect/>
          </a:stretch>
        </p:blipFill>
        <p:spPr>
          <a:xfrm>
            <a:off x="1775520" y="0"/>
            <a:ext cx="7805854" cy="6858000"/>
          </a:xfrm>
          <a:prstGeom prst="rect">
            <a:avLst/>
          </a:prstGeom>
        </p:spPr>
      </p:pic>
    </p:spTree>
    <p:extLst>
      <p:ext uri="{BB962C8B-B14F-4D97-AF65-F5344CB8AC3E}">
        <p14:creationId xmlns:p14="http://schemas.microsoft.com/office/powerpoint/2010/main" val="2116190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ppt_x"/>
                                          </p:val>
                                        </p:tav>
                                        <p:tav tm="100000">
                                          <p:val>
                                            <p:strVal val="#ppt_x"/>
                                          </p:val>
                                        </p:tav>
                                      </p:tavLst>
                                    </p:anim>
                                    <p:anim calcmode="lin" valueType="num">
                                      <p:cBhvr additive="base">
                                        <p:cTn id="2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barn(inVertical)">
                                      <p:cBhvr>
                                        <p:cTn id="26" dur="500"/>
                                        <p:tgtEl>
                                          <p:spTgt spid="9"/>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barn(inVertical)">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circle(in)">
                                      <p:cBhvr>
                                        <p:cTn id="34" dur="2000"/>
                                        <p:tgtEl>
                                          <p:spTgt spid="11"/>
                                        </p:tgtEl>
                                      </p:cBhvr>
                                    </p:animEffect>
                                  </p:childTnLst>
                                </p:cTn>
                              </p:par>
                              <p:par>
                                <p:cTn id="35" presetID="6" presetClass="entr" presetSubtype="16"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circle(in)">
                                      <p:cBhvr>
                                        <p:cTn id="37" dur="20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p:cTn id="42" dur="500" fill="hold"/>
                                        <p:tgtEl>
                                          <p:spTgt spid="13"/>
                                        </p:tgtEl>
                                        <p:attrNameLst>
                                          <p:attrName>ppt_w</p:attrName>
                                        </p:attrNameLst>
                                      </p:cBhvr>
                                      <p:tavLst>
                                        <p:tav tm="0">
                                          <p:val>
                                            <p:fltVal val="0"/>
                                          </p:val>
                                        </p:tav>
                                        <p:tav tm="100000">
                                          <p:val>
                                            <p:strVal val="#ppt_w"/>
                                          </p:val>
                                        </p:tav>
                                      </p:tavLst>
                                    </p:anim>
                                    <p:anim calcmode="lin" valueType="num">
                                      <p:cBhvr>
                                        <p:cTn id="43" dur="500" fill="hold"/>
                                        <p:tgtEl>
                                          <p:spTgt spid="13"/>
                                        </p:tgtEl>
                                        <p:attrNameLst>
                                          <p:attrName>ppt_h</p:attrName>
                                        </p:attrNameLst>
                                      </p:cBhvr>
                                      <p:tavLst>
                                        <p:tav tm="0">
                                          <p:val>
                                            <p:fltVal val="0"/>
                                          </p:val>
                                        </p:tav>
                                        <p:tav tm="100000">
                                          <p:val>
                                            <p:strVal val="#ppt_h"/>
                                          </p:val>
                                        </p:tav>
                                      </p:tavLst>
                                    </p:anim>
                                    <p:animEffect transition="in" filter="fade">
                                      <p:cBhvr>
                                        <p:cTn id="44" dur="500"/>
                                        <p:tgtEl>
                                          <p:spTgt spid="13"/>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p:cTn id="47" dur="500" fill="hold"/>
                                        <p:tgtEl>
                                          <p:spTgt spid="14"/>
                                        </p:tgtEl>
                                        <p:attrNameLst>
                                          <p:attrName>ppt_w</p:attrName>
                                        </p:attrNameLst>
                                      </p:cBhvr>
                                      <p:tavLst>
                                        <p:tav tm="0">
                                          <p:val>
                                            <p:fltVal val="0"/>
                                          </p:val>
                                        </p:tav>
                                        <p:tav tm="100000">
                                          <p:val>
                                            <p:strVal val="#ppt_w"/>
                                          </p:val>
                                        </p:tav>
                                      </p:tavLst>
                                    </p:anim>
                                    <p:anim calcmode="lin" valueType="num">
                                      <p:cBhvr>
                                        <p:cTn id="48" dur="500" fill="hold"/>
                                        <p:tgtEl>
                                          <p:spTgt spid="14"/>
                                        </p:tgtEl>
                                        <p:attrNameLst>
                                          <p:attrName>ppt_h</p:attrName>
                                        </p:attrNameLst>
                                      </p:cBhvr>
                                      <p:tavLst>
                                        <p:tav tm="0">
                                          <p:val>
                                            <p:fltVal val="0"/>
                                          </p:val>
                                        </p:tav>
                                        <p:tav tm="100000">
                                          <p:val>
                                            <p:strVal val="#ppt_h"/>
                                          </p:val>
                                        </p:tav>
                                      </p:tavLst>
                                    </p:anim>
                                    <p:animEffect transition="in" filter="fade">
                                      <p:cBhvr>
                                        <p:cTn id="49" dur="500"/>
                                        <p:tgtEl>
                                          <p:spTgt spid="14"/>
                                        </p:tgtEl>
                                      </p:cBhvr>
                                    </p:animEffect>
                                  </p:childTnLst>
                                </p:cTn>
                              </p:par>
                            </p:childTnLst>
                          </p:cTn>
                        </p:par>
                      </p:childTnLst>
                    </p:cTn>
                  </p:par>
                  <p:par>
                    <p:cTn id="50" fill="hold">
                      <p:stCondLst>
                        <p:cond delay="indefinite"/>
                      </p:stCondLst>
                      <p:childTnLst>
                        <p:par>
                          <p:cTn id="51" fill="hold">
                            <p:stCondLst>
                              <p:cond delay="0"/>
                            </p:stCondLst>
                            <p:childTnLst>
                              <p:par>
                                <p:cTn id="52" presetID="31" presetClass="entr" presetSubtype="0" fill="hold" grpId="0" nodeType="clickEffect">
                                  <p:stCondLst>
                                    <p:cond delay="0"/>
                                  </p:stCondLst>
                                  <p:childTnLst>
                                    <p:set>
                                      <p:cBhvr>
                                        <p:cTn id="53" dur="1" fill="hold">
                                          <p:stCondLst>
                                            <p:cond delay="0"/>
                                          </p:stCondLst>
                                        </p:cTn>
                                        <p:tgtEl>
                                          <p:spTgt spid="20"/>
                                        </p:tgtEl>
                                        <p:attrNameLst>
                                          <p:attrName>style.visibility</p:attrName>
                                        </p:attrNameLst>
                                      </p:cBhvr>
                                      <p:to>
                                        <p:strVal val="visible"/>
                                      </p:to>
                                    </p:set>
                                    <p:anim calcmode="lin" valueType="num">
                                      <p:cBhvr>
                                        <p:cTn id="54" dur="1000" fill="hold"/>
                                        <p:tgtEl>
                                          <p:spTgt spid="20"/>
                                        </p:tgtEl>
                                        <p:attrNameLst>
                                          <p:attrName>ppt_w</p:attrName>
                                        </p:attrNameLst>
                                      </p:cBhvr>
                                      <p:tavLst>
                                        <p:tav tm="0">
                                          <p:val>
                                            <p:fltVal val="0"/>
                                          </p:val>
                                        </p:tav>
                                        <p:tav tm="100000">
                                          <p:val>
                                            <p:strVal val="#ppt_w"/>
                                          </p:val>
                                        </p:tav>
                                      </p:tavLst>
                                    </p:anim>
                                    <p:anim calcmode="lin" valueType="num">
                                      <p:cBhvr>
                                        <p:cTn id="55" dur="1000" fill="hold"/>
                                        <p:tgtEl>
                                          <p:spTgt spid="20"/>
                                        </p:tgtEl>
                                        <p:attrNameLst>
                                          <p:attrName>ppt_h</p:attrName>
                                        </p:attrNameLst>
                                      </p:cBhvr>
                                      <p:tavLst>
                                        <p:tav tm="0">
                                          <p:val>
                                            <p:fltVal val="0"/>
                                          </p:val>
                                        </p:tav>
                                        <p:tav tm="100000">
                                          <p:val>
                                            <p:strVal val="#ppt_h"/>
                                          </p:val>
                                        </p:tav>
                                      </p:tavLst>
                                    </p:anim>
                                    <p:anim calcmode="lin" valueType="num">
                                      <p:cBhvr>
                                        <p:cTn id="56" dur="1000" fill="hold"/>
                                        <p:tgtEl>
                                          <p:spTgt spid="20"/>
                                        </p:tgtEl>
                                        <p:attrNameLst>
                                          <p:attrName>style.rotation</p:attrName>
                                        </p:attrNameLst>
                                      </p:cBhvr>
                                      <p:tavLst>
                                        <p:tav tm="0">
                                          <p:val>
                                            <p:fltVal val="90"/>
                                          </p:val>
                                        </p:tav>
                                        <p:tav tm="100000">
                                          <p:val>
                                            <p:fltVal val="0"/>
                                          </p:val>
                                        </p:tav>
                                      </p:tavLst>
                                    </p:anim>
                                    <p:animEffect transition="in" filter="fade">
                                      <p:cBhvr>
                                        <p:cTn id="57" dur="1000"/>
                                        <p:tgtEl>
                                          <p:spTgt spid="20"/>
                                        </p:tgtEl>
                                      </p:cBhvr>
                                    </p:animEffect>
                                  </p:childTnLst>
                                </p:cTn>
                              </p:par>
                            </p:childTnLst>
                          </p:cTn>
                        </p:par>
                      </p:childTnLst>
                    </p:cTn>
                  </p:par>
                  <p:par>
                    <p:cTn id="58" fill="hold">
                      <p:stCondLst>
                        <p:cond delay="indefinite"/>
                      </p:stCondLst>
                      <p:childTnLst>
                        <p:par>
                          <p:cTn id="59" fill="hold">
                            <p:stCondLst>
                              <p:cond delay="0"/>
                            </p:stCondLst>
                            <p:childTnLst>
                              <p:par>
                                <p:cTn id="60" presetID="21" presetClass="emph" presetSubtype="0" fill="hold" grpId="1" nodeType="clickEffect">
                                  <p:stCondLst>
                                    <p:cond delay="0"/>
                                  </p:stCondLst>
                                  <p:childTnLst>
                                    <p:animClr clrSpc="hsl" dir="cw">
                                      <p:cBhvr override="childStyle">
                                        <p:cTn id="61" dur="500" fill="hold"/>
                                        <p:tgtEl>
                                          <p:spTgt spid="20"/>
                                        </p:tgtEl>
                                        <p:attrNameLst>
                                          <p:attrName>style.color</p:attrName>
                                        </p:attrNameLst>
                                      </p:cBhvr>
                                      <p:by>
                                        <p:hsl h="7200000" s="0" l="0"/>
                                      </p:by>
                                    </p:animClr>
                                    <p:animClr clrSpc="hsl" dir="cw">
                                      <p:cBhvr>
                                        <p:cTn id="62" dur="500" fill="hold"/>
                                        <p:tgtEl>
                                          <p:spTgt spid="20"/>
                                        </p:tgtEl>
                                        <p:attrNameLst>
                                          <p:attrName>fillcolor</p:attrName>
                                        </p:attrNameLst>
                                      </p:cBhvr>
                                      <p:by>
                                        <p:hsl h="7200000" s="0" l="0"/>
                                      </p:by>
                                    </p:animClr>
                                    <p:animClr clrSpc="hsl" dir="cw">
                                      <p:cBhvr>
                                        <p:cTn id="63" dur="500" fill="hold"/>
                                        <p:tgtEl>
                                          <p:spTgt spid="20"/>
                                        </p:tgtEl>
                                        <p:attrNameLst>
                                          <p:attrName>stroke.color</p:attrName>
                                        </p:attrNameLst>
                                      </p:cBhvr>
                                      <p:by>
                                        <p:hsl h="7200000" s="0" l="0"/>
                                      </p:by>
                                    </p:animClr>
                                    <p:set>
                                      <p:cBhvr>
                                        <p:cTn id="64" dur="500" fill="hold"/>
                                        <p:tgtEl>
                                          <p:spTgt spid="20"/>
                                        </p:tgtEl>
                                        <p:attrNameLst>
                                          <p:attrName>fill.type</p:attrName>
                                        </p:attrNameLst>
                                      </p:cBhvr>
                                      <p:to>
                                        <p:strVal val="solid"/>
                                      </p:to>
                                    </p:set>
                                  </p:childTnLst>
                                </p:cTn>
                              </p:par>
                            </p:childTnLst>
                          </p:cTn>
                        </p:par>
                      </p:childTnLst>
                    </p:cTn>
                  </p:par>
                  <p:par>
                    <p:cTn id="65" fill="hold">
                      <p:stCondLst>
                        <p:cond delay="indefinite"/>
                      </p:stCondLst>
                      <p:childTnLst>
                        <p:par>
                          <p:cTn id="66" fill="hold">
                            <p:stCondLst>
                              <p:cond delay="0"/>
                            </p:stCondLst>
                            <p:childTnLst>
                              <p:par>
                                <p:cTn id="67" presetID="43" presetClass="entr" presetSubtype="0" fill="hold" nodeType="clickEffect">
                                  <p:stCondLst>
                                    <p:cond delay="0"/>
                                  </p:stCondLst>
                                  <p:childTnLst>
                                    <p:set>
                                      <p:cBhvr>
                                        <p:cTn id="68" dur="1" fill="hold">
                                          <p:stCondLst>
                                            <p:cond delay="0"/>
                                          </p:stCondLst>
                                        </p:cTn>
                                        <p:tgtEl>
                                          <p:spTgt spid="3"/>
                                        </p:tgtEl>
                                        <p:attrNameLst>
                                          <p:attrName>style.visibility</p:attrName>
                                        </p:attrNameLst>
                                      </p:cBhvr>
                                      <p:to>
                                        <p:strVal val="visible"/>
                                      </p:to>
                                    </p:set>
                                    <p:animEffect transition="in" filter="fade">
                                      <p:cBhvr>
                                        <p:cTn id="69" dur="100"/>
                                        <p:tgtEl>
                                          <p:spTgt spid="3"/>
                                        </p:tgtEl>
                                      </p:cBhvr>
                                    </p:animEffect>
                                    <p:anim calcmode="lin" valueType="num">
                                      <p:cBhvr>
                                        <p:cTn id="70" dur="400" fill="hold"/>
                                        <p:tgtEl>
                                          <p:spTgt spid="3"/>
                                        </p:tgtEl>
                                        <p:attrNameLst>
                                          <p:attrName>ppt_x</p:attrName>
                                        </p:attrNameLst>
                                      </p:cBhvr>
                                      <p:tavLst>
                                        <p:tav tm="0">
                                          <p:val>
                                            <p:strVal val="#ppt_x"/>
                                          </p:val>
                                        </p:tav>
                                        <p:tav tm="100000">
                                          <p:val>
                                            <p:strVal val="#ppt_x"/>
                                          </p:val>
                                        </p:tav>
                                      </p:tavLst>
                                    </p:anim>
                                    <p:anim calcmode="lin" valueType="num">
                                      <p:cBhvr>
                                        <p:cTn id="71" dur="400" fill="hold"/>
                                        <p:tgtEl>
                                          <p:spTgt spid="3"/>
                                        </p:tgtEl>
                                        <p:attrNameLst>
                                          <p:attrName>ppt_y</p:attrName>
                                        </p:attrNameLst>
                                      </p:cBhvr>
                                      <p:tavLst>
                                        <p:tav tm="0">
                                          <p:val>
                                            <p:strVal val="#ppt_y+0.31"/>
                                          </p:val>
                                        </p:tav>
                                        <p:tav tm="100000">
                                          <p:val>
                                            <p:strVal val="#ppt_y+0.31"/>
                                          </p:val>
                                        </p:tav>
                                      </p:tavLst>
                                    </p:anim>
                                    <p:anim calcmode="lin" valueType="num">
                                      <p:cBhvr>
                                        <p:cTn id="72" dur="600" decel="50000" fill="hold">
                                          <p:stCondLst>
                                            <p:cond delay="400"/>
                                          </p:stCondLst>
                                        </p:cTn>
                                        <p:tgtEl>
                                          <p:spTgt spid="3"/>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73" dur="600" decel="50000" fill="hold">
                                          <p:stCondLst>
                                            <p:cond delay="400"/>
                                          </p:stCondLst>
                                        </p:cTn>
                                        <p:tgtEl>
                                          <p:spTgt spid="3"/>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0" grpId="0"/>
      <p:bldP spid="12" grpId="0"/>
      <p:bldP spid="14" grpId="0"/>
      <p:bldP spid="20" grpId="0" animBg="1"/>
      <p:bldP spid="20"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a:lstStyle/>
          <a:p>
            <a:r>
              <a:rPr lang="en-US" altLang="zh-CN" dirty="0"/>
              <a:t>Android 7.1 </a:t>
            </a:r>
            <a:r>
              <a:rPr lang="zh-CN" altLang="en-US" dirty="0"/>
              <a:t>新特性</a:t>
            </a:r>
            <a:endParaRPr lang="zh-CN" dirty="0"/>
          </a:p>
        </p:txBody>
      </p:sp>
      <p:sp>
        <p:nvSpPr>
          <p:cNvPr id="14" name="内容占位符 13"/>
          <p:cNvSpPr>
            <a:spLocks noGrp="1"/>
          </p:cNvSpPr>
          <p:nvPr>
            <p:ph idx="1"/>
          </p:nvPr>
        </p:nvSpPr>
        <p:spPr/>
        <p:txBody>
          <a:bodyPr>
            <a:normAutofit fontScale="92500"/>
          </a:bodyPr>
          <a:lstStyle/>
          <a:p>
            <a:pPr>
              <a:lnSpc>
                <a:spcPct val="150000"/>
              </a:lnSpc>
            </a:pPr>
            <a:r>
              <a:rPr lang="en-US" altLang="zh-CN" sz="3200" dirty="0"/>
              <a:t>App Shortcuts</a:t>
            </a:r>
            <a:r>
              <a:rPr lang="zh-CN" altLang="en-US" sz="3200" dirty="0"/>
              <a:t>。</a:t>
            </a:r>
            <a:r>
              <a:rPr lang="zh-CN" altLang="en-US" sz="1600" dirty="0"/>
              <a:t>这一功能与 </a:t>
            </a:r>
            <a:r>
              <a:rPr lang="en-US" altLang="zh-CN" sz="1600" dirty="0"/>
              <a:t>iPhone </a:t>
            </a:r>
            <a:r>
              <a:rPr lang="zh-CN" altLang="en-US" sz="1600" dirty="0"/>
              <a:t>上 </a:t>
            </a:r>
            <a:r>
              <a:rPr lang="en-US" altLang="zh-CN" sz="1600" dirty="0"/>
              <a:t>3D Touch </a:t>
            </a:r>
            <a:r>
              <a:rPr lang="zh-CN" altLang="en-US" sz="1600" dirty="0"/>
              <a:t>的功能相类似，就是可以在应用图标上直接添加快捷选项，点击就直接到达相关界面；但这一功能需要开发者的支持。目前开发者可以设置 </a:t>
            </a:r>
            <a:r>
              <a:rPr lang="en-US" altLang="zh-CN" sz="1600" dirty="0"/>
              <a:t>5 </a:t>
            </a:r>
            <a:r>
              <a:rPr lang="zh-CN" altLang="en-US" sz="1600" dirty="0"/>
              <a:t>个动态或静态的快捷选项。</a:t>
            </a:r>
          </a:p>
          <a:p>
            <a:pPr>
              <a:lnSpc>
                <a:spcPct val="150000"/>
              </a:lnSpc>
            </a:pPr>
            <a:r>
              <a:rPr lang="zh-CN" altLang="en-US" sz="3200" dirty="0"/>
              <a:t>圆形应用图标。</a:t>
            </a:r>
            <a:r>
              <a:rPr lang="zh-CN" altLang="en-US" sz="1600" dirty="0"/>
              <a:t>在 </a:t>
            </a:r>
            <a:r>
              <a:rPr lang="en-US" altLang="zh-CN" sz="1600" dirty="0"/>
              <a:t>Pixel/XL </a:t>
            </a:r>
            <a:r>
              <a:rPr lang="zh-CN" altLang="en-US" sz="1600" dirty="0"/>
              <a:t>我们已经看到原生 </a:t>
            </a:r>
            <a:r>
              <a:rPr lang="en-US" altLang="zh-CN" sz="1600" dirty="0"/>
              <a:t>Android </a:t>
            </a:r>
            <a:r>
              <a:rPr lang="zh-CN" altLang="en-US" sz="1600" dirty="0"/>
              <a:t>图标圆形化的趋势，而 </a:t>
            </a:r>
            <a:r>
              <a:rPr lang="en-US" altLang="zh-CN" sz="1600" dirty="0"/>
              <a:t>Google </a:t>
            </a:r>
            <a:r>
              <a:rPr lang="zh-CN" altLang="en-US" sz="1600" dirty="0"/>
              <a:t>打算将这一趋势推广到 </a:t>
            </a:r>
            <a:r>
              <a:rPr lang="en-US" altLang="zh-CN" sz="1600" dirty="0"/>
              <a:t>Android 7.1 </a:t>
            </a:r>
            <a:r>
              <a:rPr lang="zh-CN" altLang="en-US" sz="1600" dirty="0"/>
              <a:t>上。</a:t>
            </a:r>
          </a:p>
          <a:p>
            <a:pPr>
              <a:lnSpc>
                <a:spcPct val="150000"/>
              </a:lnSpc>
            </a:pPr>
            <a:r>
              <a:rPr lang="zh-CN" altLang="en-US" sz="3200" dirty="0"/>
              <a:t>键盘支持图片输出。</a:t>
            </a:r>
            <a:r>
              <a:rPr lang="zh-CN" altLang="en-US" sz="1600" dirty="0"/>
              <a:t>键盘不仅能够打字，也能够支持图片、表情和动图等更多内容的输出。这类功能其实已经在许多第三方输入法上实现了，但在原生 </a:t>
            </a:r>
            <a:r>
              <a:rPr lang="en-US" altLang="zh-CN" sz="1600" dirty="0"/>
              <a:t>Android </a:t>
            </a:r>
            <a:r>
              <a:rPr lang="zh-CN" altLang="en-US" sz="1600" dirty="0"/>
              <a:t>自带输入法上尚属首次。</a:t>
            </a:r>
            <a:endParaRPr lang="zh-CN" altLang="en-US" dirty="0"/>
          </a:p>
        </p:txBody>
      </p:sp>
    </p:spTree>
    <p:extLst>
      <p:ext uri="{BB962C8B-B14F-4D97-AF65-F5344CB8AC3E}">
        <p14:creationId xmlns:p14="http://schemas.microsoft.com/office/powerpoint/2010/main" val="11692018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a:lstStyle/>
          <a:p>
            <a:r>
              <a:rPr lang="en-US" altLang="zh-CN" sz="3600" dirty="0"/>
              <a:t>App Shortcuts</a:t>
            </a:r>
            <a:r>
              <a:rPr lang="zh-CN" altLang="en-US" sz="3600" dirty="0"/>
              <a:t>（快捷方式）</a:t>
            </a:r>
            <a:endParaRPr lang="zh-CN" dirty="0"/>
          </a:p>
        </p:txBody>
      </p:sp>
      <p:sp>
        <p:nvSpPr>
          <p:cNvPr id="4" name="内容占位符 13"/>
          <p:cNvSpPr>
            <a:spLocks noGrp="1"/>
          </p:cNvSpPr>
          <p:nvPr>
            <p:ph idx="1"/>
          </p:nvPr>
        </p:nvSpPr>
        <p:spPr>
          <a:xfrm>
            <a:off x="1524000" y="1828800"/>
            <a:ext cx="9144000" cy="1744216"/>
          </a:xfrm>
        </p:spPr>
        <p:txBody>
          <a:bodyPr>
            <a:normAutofit/>
          </a:bodyPr>
          <a:lstStyle/>
          <a:p>
            <a:pPr>
              <a:lnSpc>
                <a:spcPct val="150000"/>
              </a:lnSpc>
            </a:pPr>
            <a:r>
              <a:rPr lang="zh-CN" altLang="en-US" sz="2800" b="1" dirty="0"/>
              <a:t>静态注册</a:t>
            </a:r>
            <a:r>
              <a:rPr lang="zh-CN" altLang="en-US" dirty="0"/>
              <a:t>：定义一个</a:t>
            </a:r>
            <a:r>
              <a:rPr lang="en-US" altLang="zh-CN" dirty="0"/>
              <a:t>xml</a:t>
            </a:r>
            <a:r>
              <a:rPr lang="zh-CN" altLang="en-US" dirty="0"/>
              <a:t>文件，并在</a:t>
            </a:r>
            <a:r>
              <a:rPr lang="en-US" altLang="zh-CN" dirty="0"/>
              <a:t>AndroidManifest.xml</a:t>
            </a:r>
            <a:r>
              <a:rPr lang="zh-CN" altLang="en-US" dirty="0"/>
              <a:t>中注册</a:t>
            </a:r>
            <a:endParaRPr lang="en-US" altLang="zh-CN" dirty="0"/>
          </a:p>
          <a:p>
            <a:pPr>
              <a:lnSpc>
                <a:spcPct val="150000"/>
              </a:lnSpc>
            </a:pPr>
            <a:r>
              <a:rPr lang="zh-CN" altLang="en-US" sz="2800" b="1" dirty="0"/>
              <a:t>动态添加</a:t>
            </a:r>
            <a:r>
              <a:rPr lang="zh-CN" altLang="en-US" dirty="0"/>
              <a:t>：</a:t>
            </a:r>
            <a:r>
              <a:rPr lang="en-US" altLang="zh-CN" dirty="0"/>
              <a:t>java</a:t>
            </a:r>
            <a:r>
              <a:rPr lang="zh-CN" altLang="en-US" dirty="0"/>
              <a:t>代码动态添加</a:t>
            </a:r>
            <a:endParaRPr lang="en-US" altLang="zh-CN" dirty="0"/>
          </a:p>
        </p:txBody>
      </p:sp>
      <p:sp>
        <p:nvSpPr>
          <p:cNvPr id="2" name="文本框 1"/>
          <p:cNvSpPr txBox="1"/>
          <p:nvPr/>
        </p:nvSpPr>
        <p:spPr>
          <a:xfrm>
            <a:off x="1524270" y="3801616"/>
            <a:ext cx="6407523" cy="369332"/>
          </a:xfrm>
          <a:prstGeom prst="rect">
            <a:avLst/>
          </a:prstGeom>
          <a:noFill/>
        </p:spPr>
        <p:txBody>
          <a:bodyPr wrap="none" rtlCol="0">
            <a:spAutoFit/>
          </a:bodyPr>
          <a:lstStyle/>
          <a:p>
            <a:r>
              <a:rPr lang="zh-CN" altLang="en-US" dirty="0"/>
              <a:t>类似广播接收器（</a:t>
            </a:r>
            <a:r>
              <a:rPr lang="en-US" altLang="zh-CN" dirty="0" err="1"/>
              <a:t>BroadcastReceiver</a:t>
            </a:r>
            <a:r>
              <a:rPr lang="zh-CN" altLang="en-US" dirty="0"/>
              <a:t>）的注册，但略有不同。</a:t>
            </a:r>
          </a:p>
        </p:txBody>
      </p:sp>
    </p:spTree>
    <p:extLst>
      <p:ext uri="{BB962C8B-B14F-4D97-AF65-F5344CB8AC3E}">
        <p14:creationId xmlns:p14="http://schemas.microsoft.com/office/powerpoint/2010/main" val="31759621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a:xfrm>
            <a:off x="696416" y="444826"/>
            <a:ext cx="9144000" cy="1143000"/>
          </a:xfrm>
        </p:spPr>
        <p:txBody>
          <a:bodyPr/>
          <a:lstStyle/>
          <a:p>
            <a:r>
              <a:rPr lang="en-US" altLang="zh-CN" sz="3600" dirty="0"/>
              <a:t>App Shortcuts-</a:t>
            </a:r>
            <a:r>
              <a:rPr lang="zh-CN" altLang="en-US" sz="3600" dirty="0"/>
              <a:t>静态注册</a:t>
            </a:r>
            <a:endParaRPr lang="zh-CN" dirty="0"/>
          </a:p>
        </p:txBody>
      </p:sp>
      <p:sp>
        <p:nvSpPr>
          <p:cNvPr id="3" name="文本框 2"/>
          <p:cNvSpPr txBox="1"/>
          <p:nvPr/>
        </p:nvSpPr>
        <p:spPr>
          <a:xfrm>
            <a:off x="696416" y="1600200"/>
            <a:ext cx="5940152" cy="646331"/>
          </a:xfrm>
          <a:prstGeom prst="rect">
            <a:avLst/>
          </a:prstGeom>
          <a:noFill/>
        </p:spPr>
        <p:txBody>
          <a:bodyPr wrap="square" rtlCol="0">
            <a:spAutoFit/>
          </a:bodyPr>
          <a:lstStyle/>
          <a:p>
            <a:r>
              <a:rPr lang="zh-CN" altLang="en-US" dirty="0"/>
              <a:t>先在</a:t>
            </a:r>
            <a:r>
              <a:rPr lang="en-US" altLang="zh-CN" dirty="0"/>
              <a:t>res</a:t>
            </a:r>
            <a:r>
              <a:rPr lang="zh-CN" altLang="en-US" dirty="0"/>
              <a:t>文件夹下新建一个</a:t>
            </a:r>
            <a:r>
              <a:rPr lang="en-US" altLang="zh-CN" dirty="0"/>
              <a:t>xml</a:t>
            </a:r>
            <a:r>
              <a:rPr lang="zh-CN" altLang="en-US" dirty="0"/>
              <a:t>文件夹，再在</a:t>
            </a:r>
            <a:r>
              <a:rPr lang="en-US" altLang="zh-CN" dirty="0"/>
              <a:t>xml</a:t>
            </a:r>
            <a:r>
              <a:rPr lang="zh-CN" altLang="en-US" dirty="0"/>
              <a:t>文件夹下简历一个</a:t>
            </a:r>
            <a:r>
              <a:rPr lang="en-US" altLang="zh-CN" dirty="0"/>
              <a:t>shortcuts.xml</a:t>
            </a:r>
            <a:endParaRPr lang="zh-CN" altLang="en-US" dirty="0"/>
          </a:p>
        </p:txBody>
      </p:sp>
      <p:sp>
        <p:nvSpPr>
          <p:cNvPr id="5" name="Rectangle 1"/>
          <p:cNvSpPr>
            <a:spLocks noChangeArrowheads="1"/>
          </p:cNvSpPr>
          <p:nvPr/>
        </p:nvSpPr>
        <p:spPr bwMode="auto">
          <a:xfrm>
            <a:off x="696416" y="2285439"/>
            <a:ext cx="6084168" cy="3508653"/>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dirty="0">
                <a:ln>
                  <a:noFill/>
                </a:ln>
                <a:solidFill>
                  <a:srgbClr val="E8BF6A"/>
                </a:solidFill>
                <a:effectLst/>
                <a:latin typeface="Consolas" panose="020B0609020204030204" pitchFamily="49" charset="0"/>
              </a:rPr>
              <a:t>&lt;?</a:t>
            </a:r>
            <a:r>
              <a:rPr kumimoji="0" lang="zh-CN" altLang="zh-CN" sz="1200" b="0" i="0" u="none" strike="noStrike" cap="none" normalizeH="0" baseline="0" dirty="0">
                <a:ln>
                  <a:noFill/>
                </a:ln>
                <a:solidFill>
                  <a:srgbClr val="BABABA"/>
                </a:solidFill>
                <a:effectLst/>
                <a:latin typeface="Consolas" panose="020B0609020204030204" pitchFamily="49" charset="0"/>
              </a:rPr>
              <a:t>xml version=</a:t>
            </a:r>
            <a:r>
              <a:rPr kumimoji="0" lang="zh-CN" altLang="zh-CN" sz="1200" b="0" i="0" u="none" strike="noStrike" cap="none" normalizeH="0" baseline="0" dirty="0">
                <a:ln>
                  <a:noFill/>
                </a:ln>
                <a:solidFill>
                  <a:srgbClr val="6A8759"/>
                </a:solidFill>
                <a:effectLst/>
                <a:latin typeface="Consolas" panose="020B0609020204030204" pitchFamily="49" charset="0"/>
              </a:rPr>
              <a:t>"1.0" </a:t>
            </a:r>
            <a:r>
              <a:rPr kumimoji="0" lang="zh-CN" altLang="zh-CN" sz="1200" b="0" i="0" u="none" strike="noStrike" cap="none" normalizeH="0" baseline="0" dirty="0">
                <a:ln>
                  <a:noFill/>
                </a:ln>
                <a:solidFill>
                  <a:srgbClr val="BABABA"/>
                </a:solidFill>
                <a:effectLst/>
                <a:latin typeface="Consolas" panose="020B0609020204030204" pitchFamily="49" charset="0"/>
              </a:rPr>
              <a:t>encoding=</a:t>
            </a:r>
            <a:r>
              <a:rPr kumimoji="0" lang="zh-CN" altLang="zh-CN" sz="1200" b="0" i="0" u="none" strike="noStrike" cap="none" normalizeH="0" baseline="0" dirty="0">
                <a:ln>
                  <a:noFill/>
                </a:ln>
                <a:solidFill>
                  <a:srgbClr val="6A8759"/>
                </a:solidFill>
                <a:effectLst/>
                <a:latin typeface="Consolas" panose="020B0609020204030204" pitchFamily="49" charset="0"/>
              </a:rPr>
              <a:t>"utf-8"</a:t>
            </a:r>
            <a:r>
              <a:rPr kumimoji="0" lang="zh-CN" altLang="zh-CN" sz="1200" b="0" i="0" u="none" strike="noStrike" cap="none" normalizeH="0" baseline="0" dirty="0">
                <a:ln>
                  <a:noFill/>
                </a:ln>
                <a:solidFill>
                  <a:srgbClr val="E8BF6A"/>
                </a:solidFill>
                <a:effectLst/>
                <a:latin typeface="Consolas" panose="020B0609020204030204" pitchFamily="49" charset="0"/>
              </a:rPr>
              <a:t>?&gt;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&lt;shortcuts </a:t>
            </a:r>
            <a:r>
              <a:rPr kumimoji="0" lang="zh-CN" altLang="zh-CN" sz="1200" b="0" i="0" u="none" strike="noStrike" cap="none" normalizeH="0" baseline="0" dirty="0">
                <a:ln>
                  <a:noFill/>
                </a:ln>
                <a:solidFill>
                  <a:srgbClr val="BABABA"/>
                </a:solidFill>
                <a:effectLst/>
                <a:latin typeface="Consolas" panose="020B0609020204030204" pitchFamily="49" charset="0"/>
              </a:rPr>
              <a:t>xmlns:</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a:t>
            </a:r>
            <a:r>
              <a:rPr kumimoji="0" lang="zh-CN" altLang="zh-CN" sz="1200" b="0" i="0" u="none" strike="noStrike" cap="none" normalizeH="0" baseline="0" dirty="0">
                <a:ln>
                  <a:noFill/>
                </a:ln>
                <a:solidFill>
                  <a:srgbClr val="6A8759"/>
                </a:solidFill>
                <a:effectLst/>
                <a:latin typeface="Consolas" panose="020B0609020204030204" pitchFamily="49" charset="0"/>
              </a:rPr>
              <a:t>"http://schemas.android.com/apk/res/android"</a:t>
            </a:r>
            <a:r>
              <a:rPr kumimoji="0" lang="zh-CN" altLang="zh-CN" sz="1200" b="0" i="0" u="none" strike="noStrike" cap="none" normalizeH="0" baseline="0" dirty="0">
                <a:ln>
                  <a:noFill/>
                </a:ln>
                <a:solidFill>
                  <a:srgbClr val="E8BF6A"/>
                </a:solidFill>
                <a:effectLst/>
                <a:latin typeface="Consolas" panose="020B0609020204030204" pitchFamily="49" charset="0"/>
              </a:rPr>
              <a:t>&gt;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&lt;shortcut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:shortcutId=</a:t>
            </a:r>
            <a:r>
              <a:rPr kumimoji="0" lang="zh-CN" altLang="zh-CN" sz="1200" b="0" i="0" u="none" strike="noStrike" cap="none" normalizeH="0" baseline="0" dirty="0">
                <a:ln>
                  <a:noFill/>
                </a:ln>
                <a:solidFill>
                  <a:srgbClr val="6A8759"/>
                </a:solidFill>
                <a:effectLst/>
                <a:latin typeface="Consolas" panose="020B0609020204030204" pitchFamily="49" charset="0"/>
              </a:rPr>
              <a:t>"add_website"</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:enabled=</a:t>
            </a:r>
            <a:r>
              <a:rPr kumimoji="0" lang="zh-CN" altLang="zh-CN" sz="1200" b="0" i="0" u="none" strike="noStrike" cap="none" normalizeH="0" baseline="0" dirty="0">
                <a:ln>
                  <a:noFill/>
                </a:ln>
                <a:solidFill>
                  <a:srgbClr val="6A8759"/>
                </a:solidFill>
                <a:effectLst/>
                <a:latin typeface="Consolas" panose="020B0609020204030204" pitchFamily="49" charset="0"/>
              </a:rPr>
              <a:t>"true"</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:icon=</a:t>
            </a:r>
            <a:r>
              <a:rPr kumimoji="0" lang="zh-CN" altLang="zh-CN" sz="1200" b="0" i="0" u="none" strike="noStrike" cap="none" normalizeH="0" baseline="0" dirty="0">
                <a:ln>
                  <a:noFill/>
                </a:ln>
                <a:solidFill>
                  <a:srgbClr val="6A8759"/>
                </a:solidFill>
                <a:effectLst/>
                <a:latin typeface="Consolas" panose="020B0609020204030204" pitchFamily="49" charset="0"/>
              </a:rPr>
              <a:t>"@drawable/add"</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:shortcutLongLabel=</a:t>
            </a:r>
            <a:r>
              <a:rPr kumimoji="0" lang="zh-CN" altLang="zh-CN" sz="1200" b="0" i="0" u="none" strike="noStrike" cap="none" normalizeH="0" baseline="0" dirty="0">
                <a:ln>
                  <a:noFill/>
                </a:ln>
                <a:solidFill>
                  <a:srgbClr val="6A8759"/>
                </a:solidFill>
                <a:effectLst/>
                <a:latin typeface="Consolas" panose="020B0609020204030204" pitchFamily="49" charset="0"/>
              </a:rPr>
              <a:t>"@string/add_new_website"</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:shortcutShortLabel=</a:t>
            </a:r>
            <a:r>
              <a:rPr kumimoji="0" lang="zh-CN" altLang="zh-CN" sz="1200" b="0" i="0" u="none" strike="noStrike" cap="none" normalizeH="0" baseline="0" dirty="0">
                <a:ln>
                  <a:noFill/>
                </a:ln>
                <a:solidFill>
                  <a:srgbClr val="6A8759"/>
                </a:solidFill>
                <a:effectLst/>
                <a:latin typeface="Consolas" panose="020B0609020204030204" pitchFamily="49" charset="0"/>
              </a:rPr>
              <a:t>"@string/add_new_website_short"</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:shortcutDisabledMessage=</a:t>
            </a:r>
            <a:r>
              <a:rPr kumimoji="0" lang="zh-CN" altLang="zh-CN" sz="1200" b="0" i="0" u="none" strike="noStrike" cap="none" normalizeH="0" baseline="0" dirty="0">
                <a:ln>
                  <a:noFill/>
                </a:ln>
                <a:solidFill>
                  <a:srgbClr val="6A8759"/>
                </a:solidFill>
                <a:effectLst/>
                <a:latin typeface="Consolas" panose="020B0609020204030204" pitchFamily="49" charset="0"/>
              </a:rPr>
              <a:t>"@string/disabled"</a:t>
            </a:r>
            <a:r>
              <a:rPr kumimoji="0" lang="zh-CN" altLang="zh-CN" sz="1200" b="0" i="0" u="none" strike="noStrike" cap="none" normalizeH="0" baseline="0" dirty="0">
                <a:ln>
                  <a:noFill/>
                </a:ln>
                <a:solidFill>
                  <a:srgbClr val="E8BF6A"/>
                </a:solidFill>
                <a:effectLst/>
                <a:latin typeface="Consolas" panose="020B0609020204030204" pitchFamily="49" charset="0"/>
              </a:rPr>
              <a:t>&gt;</a:t>
            </a:r>
            <a:br>
              <a:rPr kumimoji="0" lang="zh-CN" altLang="zh-CN" sz="1200" b="0" i="0" u="none" strike="noStrike" cap="none" normalizeH="0" baseline="0" dirty="0">
                <a:ln>
                  <a:noFill/>
                </a:ln>
                <a:solidFill>
                  <a:srgbClr val="E8BF6A"/>
                </a:solidFill>
                <a:effectLst/>
                <a:latin typeface="Consolas" panose="020B0609020204030204" pitchFamily="49" charset="0"/>
              </a:rPr>
            </a:b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&lt;intent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:action=</a:t>
            </a:r>
            <a:r>
              <a:rPr kumimoji="0" lang="zh-CN" altLang="zh-CN" sz="1200" b="0" i="0" u="none" strike="noStrike" cap="none" normalizeH="0" baseline="0" dirty="0">
                <a:ln>
                  <a:noFill/>
                </a:ln>
                <a:solidFill>
                  <a:srgbClr val="6A8759"/>
                </a:solidFill>
                <a:effectLst/>
                <a:latin typeface="Consolas" panose="020B0609020204030204" pitchFamily="49" charset="0"/>
              </a:rPr>
              <a:t>"android.intent.action.VIEW"</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:targetPackage=</a:t>
            </a:r>
            <a:r>
              <a:rPr kumimoji="0" lang="zh-CN" altLang="zh-CN" sz="1200" b="0" i="0" u="none" strike="noStrike" cap="none" normalizeH="0" baseline="0" dirty="0">
                <a:ln>
                  <a:noFill/>
                </a:ln>
                <a:solidFill>
                  <a:srgbClr val="6A8759"/>
                </a:solidFill>
                <a:effectLst/>
                <a:latin typeface="Consolas" panose="020B0609020204030204" pitchFamily="49" charset="0"/>
              </a:rPr>
              <a:t>"wang.relish.android7"</a:t>
            </a:r>
            <a:br>
              <a:rPr kumimoji="0" lang="zh-CN" altLang="zh-CN" sz="1200" b="0" i="0" u="none" strike="noStrike" cap="none" normalizeH="0" baseline="0" dirty="0">
                <a:ln>
                  <a:noFill/>
                </a:ln>
                <a:solidFill>
                  <a:srgbClr val="6A8759"/>
                </a:solidFill>
                <a:effectLst/>
                <a:latin typeface="Consolas" panose="020B0609020204030204" pitchFamily="49" charset="0"/>
              </a:rPr>
            </a:br>
            <a:r>
              <a:rPr kumimoji="0" lang="zh-CN" altLang="zh-CN" sz="1200" b="0" i="0" u="none" strike="noStrike" cap="none" normalizeH="0" baseline="0" dirty="0">
                <a:ln>
                  <a:noFill/>
                </a:ln>
                <a:solidFill>
                  <a:srgbClr val="6A8759"/>
                </a:solidFill>
                <a:effectLst/>
                <a:latin typeface="Consolas" panose="020B0609020204030204" pitchFamily="49" charset="0"/>
              </a:rPr>
              <a:t>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:targetClass=</a:t>
            </a:r>
            <a:r>
              <a:rPr kumimoji="0" lang="zh-CN" altLang="zh-CN" sz="1200" b="0" i="0" u="none" strike="noStrike" cap="none" normalizeH="0" baseline="0" dirty="0">
                <a:ln>
                  <a:noFill/>
                </a:ln>
                <a:solidFill>
                  <a:srgbClr val="6A8759"/>
                </a:solidFill>
                <a:effectLst/>
                <a:latin typeface="Consolas" panose="020B0609020204030204" pitchFamily="49" charset="0"/>
              </a:rPr>
              <a:t>"wang.relish.android7.</a:t>
            </a:r>
            <a:r>
              <a:rPr kumimoji="0" lang="en-US" altLang="zh-CN" sz="1200" b="0" i="0" u="none" strike="noStrike" cap="none" normalizeH="0" baseline="0" dirty="0">
                <a:ln>
                  <a:noFill/>
                </a:ln>
                <a:solidFill>
                  <a:srgbClr val="6A8759"/>
                </a:solidFill>
                <a:effectLst/>
                <a:latin typeface="Consolas" panose="020B0609020204030204" pitchFamily="49" charset="0"/>
              </a:rPr>
              <a:t>Main</a:t>
            </a:r>
            <a:r>
              <a:rPr kumimoji="0" lang="zh-CN" altLang="zh-CN" sz="1200" b="0" i="0" u="none" strike="noStrike" cap="none" normalizeH="0" baseline="0" dirty="0">
                <a:ln>
                  <a:noFill/>
                </a:ln>
                <a:solidFill>
                  <a:srgbClr val="6A8759"/>
                </a:solidFill>
                <a:effectLst/>
                <a:latin typeface="Consolas" panose="020B0609020204030204" pitchFamily="49" charset="0"/>
              </a:rPr>
              <a:t>Activity" </a:t>
            </a:r>
            <a:r>
              <a:rPr kumimoji="0" lang="zh-CN" altLang="zh-CN" sz="1200" b="0" i="0" u="none" strike="noStrike" cap="none" normalizeH="0" baseline="0" dirty="0">
                <a:ln>
                  <a:noFill/>
                </a:ln>
                <a:solidFill>
                  <a:srgbClr val="E8BF6A"/>
                </a:solidFill>
                <a:effectLst/>
                <a:latin typeface="Consolas" panose="020B0609020204030204" pitchFamily="49" charset="0"/>
              </a:rPr>
              <a:t>/&gt;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&lt;categories </a:t>
            </a:r>
            <a:r>
              <a:rPr kumimoji="0" lang="zh-CN" altLang="zh-CN" sz="1200" b="0" i="0" u="none" strike="noStrike" cap="none" normalizeH="0" baseline="0" dirty="0">
                <a:ln>
                  <a:noFill/>
                </a:ln>
                <a:solidFill>
                  <a:srgbClr val="9876AA"/>
                </a:solidFill>
                <a:effectLst/>
                <a:latin typeface="Consolas" panose="020B0609020204030204" pitchFamily="49" charset="0"/>
              </a:rPr>
              <a:t>android</a:t>
            </a:r>
            <a:r>
              <a:rPr kumimoji="0" lang="zh-CN" altLang="zh-CN" sz="1200" b="0" i="0" u="none" strike="noStrike" cap="none" normalizeH="0" baseline="0" dirty="0">
                <a:ln>
                  <a:noFill/>
                </a:ln>
                <a:solidFill>
                  <a:srgbClr val="BABABA"/>
                </a:solidFill>
                <a:effectLst/>
                <a:latin typeface="Consolas" panose="020B0609020204030204" pitchFamily="49" charset="0"/>
              </a:rPr>
              <a:t>:name=</a:t>
            </a:r>
            <a:r>
              <a:rPr kumimoji="0" lang="zh-CN" altLang="zh-CN" sz="1200" b="0" i="0" u="none" strike="noStrike" cap="none" normalizeH="0" baseline="0" dirty="0">
                <a:ln>
                  <a:noFill/>
                </a:ln>
                <a:solidFill>
                  <a:srgbClr val="6A8759"/>
                </a:solidFill>
                <a:effectLst/>
                <a:latin typeface="Consolas" panose="020B0609020204030204" pitchFamily="49" charset="0"/>
              </a:rPr>
              <a:t>"android.shortcut.conversation" </a:t>
            </a:r>
            <a:r>
              <a:rPr kumimoji="0" lang="zh-CN" altLang="zh-CN" sz="1200" b="0" i="0" u="none" strike="noStrike" cap="none" normalizeH="0" baseline="0" dirty="0">
                <a:ln>
                  <a:noFill/>
                </a:ln>
                <a:solidFill>
                  <a:srgbClr val="E8BF6A"/>
                </a:solidFill>
                <a:effectLst/>
                <a:latin typeface="Consolas" panose="020B0609020204030204" pitchFamily="49" charset="0"/>
              </a:rPr>
              <a:t>/&gt;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    &lt;/shortcut&gt;</a:t>
            </a:r>
            <a:br>
              <a:rPr kumimoji="0" lang="zh-CN" altLang="zh-CN" sz="1200" b="0" i="0" u="none" strike="noStrike" cap="none" normalizeH="0" baseline="0" dirty="0">
                <a:ln>
                  <a:noFill/>
                </a:ln>
                <a:solidFill>
                  <a:srgbClr val="E8BF6A"/>
                </a:solidFill>
                <a:effectLst/>
                <a:latin typeface="Consolas" panose="020B0609020204030204" pitchFamily="49" charset="0"/>
              </a:rPr>
            </a:br>
            <a:r>
              <a:rPr kumimoji="0" lang="zh-CN" altLang="zh-CN" sz="1200" b="0" i="0" u="none" strike="noStrike" cap="none" normalizeH="0" baseline="0" dirty="0">
                <a:ln>
                  <a:noFill/>
                </a:ln>
                <a:solidFill>
                  <a:srgbClr val="E8BF6A"/>
                </a:solidFill>
                <a:effectLst/>
                <a:latin typeface="Consolas" panose="020B0609020204030204" pitchFamily="49" charset="0"/>
              </a:rPr>
              <a:t>&lt;/shortcuts&gt;</a:t>
            </a:r>
            <a:br>
              <a:rPr kumimoji="0" lang="zh-CN" altLang="zh-CN" sz="1200" b="0" i="0" u="none" strike="noStrike" cap="none" normalizeH="0" baseline="0" dirty="0">
                <a:ln>
                  <a:noFill/>
                </a:ln>
                <a:solidFill>
                  <a:srgbClr val="E8BF6A"/>
                </a:solidFill>
                <a:effectLst/>
                <a:latin typeface="Consolas" panose="020B0609020204030204" pitchFamily="49" charset="0"/>
              </a:rPr>
            </a:b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8" name="内容占位符 13"/>
          <p:cNvSpPr>
            <a:spLocks noGrp="1"/>
          </p:cNvSpPr>
          <p:nvPr>
            <p:ph idx="1"/>
          </p:nvPr>
        </p:nvSpPr>
        <p:spPr>
          <a:xfrm>
            <a:off x="6888088" y="1600200"/>
            <a:ext cx="4824536" cy="4565104"/>
          </a:xfrm>
        </p:spPr>
        <p:txBody>
          <a:bodyPr>
            <a:normAutofit/>
          </a:bodyPr>
          <a:lstStyle/>
          <a:p>
            <a:pPr>
              <a:lnSpc>
                <a:spcPct val="110000"/>
              </a:lnSpc>
            </a:pPr>
            <a:r>
              <a:rPr lang="en-US" altLang="zh-CN" sz="1400" dirty="0">
                <a:solidFill>
                  <a:srgbClr val="72A23E"/>
                </a:solidFill>
              </a:rPr>
              <a:t>shortcutId</a:t>
            </a:r>
            <a:r>
              <a:rPr lang="zh-CN" altLang="en-US" sz="1400" dirty="0"/>
              <a:t>：唯一</a:t>
            </a:r>
            <a:r>
              <a:rPr lang="en-US" altLang="zh-CN" sz="1400" dirty="0"/>
              <a:t>id</a:t>
            </a:r>
            <a:r>
              <a:rPr lang="zh-CN" altLang="en-US" sz="1400" dirty="0"/>
              <a:t>，</a:t>
            </a:r>
            <a:r>
              <a:rPr lang="en-US" altLang="zh-CN" sz="1400" dirty="0"/>
              <a:t>string</a:t>
            </a:r>
            <a:r>
              <a:rPr lang="zh-CN" altLang="en-US" sz="1400" dirty="0"/>
              <a:t>类型</a:t>
            </a:r>
            <a:endParaRPr lang="en-US" altLang="zh-CN" dirty="0"/>
          </a:p>
          <a:p>
            <a:pPr>
              <a:lnSpc>
                <a:spcPct val="110000"/>
              </a:lnSpc>
            </a:pPr>
            <a:r>
              <a:rPr lang="en-US" altLang="zh-CN" sz="1400" dirty="0">
                <a:solidFill>
                  <a:srgbClr val="72A23E"/>
                </a:solidFill>
              </a:rPr>
              <a:t>enable</a:t>
            </a:r>
            <a:r>
              <a:rPr lang="zh-CN" altLang="en-US" sz="1400" dirty="0"/>
              <a:t>：是否可用，默认为</a:t>
            </a:r>
            <a:r>
              <a:rPr lang="en-US" altLang="zh-CN" sz="1400" dirty="0"/>
              <a:t>true</a:t>
            </a:r>
          </a:p>
          <a:p>
            <a:pPr>
              <a:lnSpc>
                <a:spcPct val="110000"/>
              </a:lnSpc>
            </a:pPr>
            <a:r>
              <a:rPr lang="en-US" altLang="zh-CN" sz="1400" dirty="0">
                <a:solidFill>
                  <a:srgbClr val="72A23E"/>
                </a:solidFill>
              </a:rPr>
              <a:t>shortcutShortLabel</a:t>
            </a:r>
            <a:r>
              <a:rPr lang="zh-CN" altLang="en-US" sz="1400" dirty="0"/>
              <a:t>：短名称，长名称显示不下时显示</a:t>
            </a:r>
            <a:endParaRPr lang="en-US" altLang="zh-CN" sz="1400" dirty="0"/>
          </a:p>
          <a:p>
            <a:pPr>
              <a:lnSpc>
                <a:spcPct val="110000"/>
              </a:lnSpc>
            </a:pPr>
            <a:r>
              <a:rPr lang="en-US" altLang="zh-CN" sz="1400" dirty="0" err="1">
                <a:solidFill>
                  <a:srgbClr val="72A23E"/>
                </a:solidFill>
              </a:rPr>
              <a:t>shortcutLongLabel</a:t>
            </a:r>
            <a:r>
              <a:rPr lang="zh-CN" altLang="en-US" sz="1400" dirty="0"/>
              <a:t>：长名称</a:t>
            </a:r>
            <a:endParaRPr lang="en-US" altLang="zh-CN" sz="1400" dirty="0"/>
          </a:p>
          <a:p>
            <a:pPr>
              <a:lnSpc>
                <a:spcPct val="110000"/>
              </a:lnSpc>
            </a:pPr>
            <a:r>
              <a:rPr lang="en-US" altLang="zh-CN" sz="1400" dirty="0">
                <a:solidFill>
                  <a:srgbClr val="72A23E"/>
                </a:solidFill>
              </a:rPr>
              <a:t>shortcutDisabledMessage</a:t>
            </a:r>
            <a:r>
              <a:rPr lang="en-US" altLang="zh-CN" sz="1400" dirty="0"/>
              <a:t>,</a:t>
            </a:r>
            <a:r>
              <a:rPr lang="zh-CN" altLang="en-US" sz="1400" dirty="0"/>
              <a:t>：当前</a:t>
            </a:r>
            <a:r>
              <a:rPr lang="en-US" altLang="zh-CN" sz="1400" dirty="0"/>
              <a:t>shortcut</a:t>
            </a:r>
            <a:r>
              <a:rPr lang="zh-CN" altLang="en-US" sz="1400" dirty="0"/>
              <a:t>不可用时弹出的</a:t>
            </a:r>
            <a:r>
              <a:rPr lang="en-US" altLang="zh-CN" sz="1400" dirty="0"/>
              <a:t>Toast</a:t>
            </a:r>
            <a:r>
              <a:rPr lang="zh-CN" altLang="en-US" sz="1400" dirty="0"/>
              <a:t>信息</a:t>
            </a:r>
            <a:endParaRPr lang="en-US" altLang="zh-CN" sz="1400" dirty="0"/>
          </a:p>
          <a:p>
            <a:pPr>
              <a:lnSpc>
                <a:spcPct val="110000"/>
              </a:lnSpc>
            </a:pPr>
            <a:r>
              <a:rPr lang="en-US" altLang="zh-CN" sz="1400" dirty="0">
                <a:solidFill>
                  <a:srgbClr val="72A23E"/>
                </a:solidFill>
              </a:rPr>
              <a:t>action</a:t>
            </a:r>
            <a:r>
              <a:rPr lang="zh-CN" altLang="en-US" sz="1400" dirty="0"/>
              <a:t>：点击</a:t>
            </a:r>
            <a:r>
              <a:rPr lang="en-US" altLang="zh-CN" sz="1400" dirty="0"/>
              <a:t>shortcut</a:t>
            </a:r>
            <a:r>
              <a:rPr lang="zh-CN" altLang="en-US" sz="1400" dirty="0"/>
              <a:t>时触发的事件</a:t>
            </a:r>
            <a:endParaRPr lang="en-US" altLang="zh-CN" sz="1400" dirty="0"/>
          </a:p>
          <a:p>
            <a:pPr>
              <a:lnSpc>
                <a:spcPct val="110000"/>
              </a:lnSpc>
            </a:pPr>
            <a:r>
              <a:rPr lang="en-US" altLang="zh-CN" sz="1400" dirty="0">
                <a:solidFill>
                  <a:srgbClr val="72A23E"/>
                </a:solidFill>
              </a:rPr>
              <a:t>targetPackage</a:t>
            </a:r>
            <a:r>
              <a:rPr lang="zh-CN" altLang="en-US" sz="1400" dirty="0"/>
              <a:t>：应用包名。</a:t>
            </a:r>
            <a:r>
              <a:rPr lang="zh-CN" altLang="en-US" sz="1400" dirty="0">
                <a:solidFill>
                  <a:schemeClr val="tx1"/>
                </a:solidFill>
              </a:rPr>
              <a:t>不是类包名</a:t>
            </a:r>
            <a:endParaRPr lang="en-US" altLang="zh-CN" sz="1400" dirty="0">
              <a:solidFill>
                <a:schemeClr val="tx1"/>
              </a:solidFill>
            </a:endParaRPr>
          </a:p>
          <a:p>
            <a:pPr>
              <a:lnSpc>
                <a:spcPct val="110000"/>
              </a:lnSpc>
            </a:pPr>
            <a:r>
              <a:rPr lang="en-US" altLang="zh-CN" sz="1400" dirty="0">
                <a:solidFill>
                  <a:srgbClr val="72A23E"/>
                </a:solidFill>
              </a:rPr>
              <a:t>targetClass</a:t>
            </a:r>
            <a:r>
              <a:rPr lang="zh-CN" altLang="en-US" sz="1400" dirty="0"/>
              <a:t>：完整类名</a:t>
            </a:r>
            <a:endParaRPr lang="en-US" altLang="zh-CN" sz="1400" dirty="0"/>
          </a:p>
          <a:p>
            <a:pPr>
              <a:lnSpc>
                <a:spcPct val="110000"/>
              </a:lnSpc>
            </a:pPr>
            <a:r>
              <a:rPr lang="en-US" altLang="zh-CN" sz="1400" dirty="0">
                <a:solidFill>
                  <a:srgbClr val="72A23E"/>
                </a:solidFill>
              </a:rPr>
              <a:t>categories</a:t>
            </a:r>
            <a:r>
              <a:rPr lang="zh-CN" altLang="en-US" sz="1400" dirty="0"/>
              <a:t>：目前官方只给提供了</a:t>
            </a:r>
            <a:r>
              <a:rPr lang="en-US" altLang="zh-CN" sz="1400" dirty="0"/>
              <a:t>android.shortcut.conversation</a:t>
            </a:r>
          </a:p>
          <a:p>
            <a:pPr>
              <a:lnSpc>
                <a:spcPct val="110000"/>
              </a:lnSpc>
            </a:pPr>
            <a:endParaRPr lang="zh-CN" altLang="en-US" sz="1400" dirty="0"/>
          </a:p>
          <a:p>
            <a:pPr>
              <a:lnSpc>
                <a:spcPct val="110000"/>
              </a:lnSpc>
            </a:pPr>
            <a:endParaRPr lang="en-US" altLang="zh-CN" sz="1400" dirty="0"/>
          </a:p>
        </p:txBody>
      </p:sp>
    </p:spTree>
    <p:extLst>
      <p:ext uri="{BB962C8B-B14F-4D97-AF65-F5344CB8AC3E}">
        <p14:creationId xmlns:p14="http://schemas.microsoft.com/office/powerpoint/2010/main" val="42747690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a:lstStyle/>
          <a:p>
            <a:r>
              <a:rPr lang="en-US" altLang="zh-CN" sz="3600" dirty="0"/>
              <a:t>App Shortcuts-</a:t>
            </a:r>
            <a:r>
              <a:rPr lang="zh-CN" altLang="en-US" sz="3600" dirty="0"/>
              <a:t>动态添加</a:t>
            </a:r>
            <a:endParaRPr lang="zh-CN" dirty="0"/>
          </a:p>
        </p:txBody>
      </p:sp>
      <p:sp>
        <p:nvSpPr>
          <p:cNvPr id="6" name="Rectangle 1"/>
          <p:cNvSpPr>
            <a:spLocks noChangeArrowheads="1"/>
          </p:cNvSpPr>
          <p:nvPr/>
        </p:nvSpPr>
        <p:spPr bwMode="auto">
          <a:xfrm>
            <a:off x="1524000" y="1600200"/>
            <a:ext cx="8892480" cy="397031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zh-CN" altLang="zh-CN" dirty="0">
                <a:solidFill>
                  <a:srgbClr val="808080"/>
                </a:solidFill>
                <a:latin typeface="Consolas" panose="020B0609020204030204" pitchFamily="49" charset="0"/>
              </a:rPr>
              <a:t>//</a:t>
            </a:r>
            <a:r>
              <a:rPr lang="en-US" altLang="zh-CN" dirty="0">
                <a:solidFill>
                  <a:srgbClr val="808080"/>
                </a:solidFill>
                <a:latin typeface="Consolas" panose="020B0609020204030204" pitchFamily="49" charset="0"/>
              </a:rPr>
              <a:t> </a:t>
            </a:r>
            <a:r>
              <a:rPr lang="zh-CN" altLang="en-US" dirty="0">
                <a:solidFill>
                  <a:srgbClr val="808080"/>
                </a:solidFill>
                <a:latin typeface="Consolas" panose="020B0609020204030204" pitchFamily="49" charset="0"/>
              </a:rPr>
              <a:t>添加单个</a:t>
            </a:r>
            <a:r>
              <a:rPr lang="en-US" altLang="zh-CN" dirty="0">
                <a:solidFill>
                  <a:srgbClr val="808080"/>
                </a:solidFill>
                <a:latin typeface="Consolas" panose="020B0609020204030204" pitchFamily="49" charset="0"/>
              </a:rPr>
              <a:t>Shortcut</a:t>
            </a:r>
            <a:endParaRPr kumimoji="0" lang="en-US" altLang="zh-CN" b="0" i="0" u="none" strike="noStrike" cap="none" normalizeH="0" baseline="0" dirty="0">
              <a:ln>
                <a:noFill/>
              </a:ln>
              <a:solidFill>
                <a:srgbClr val="A9B7C6"/>
              </a:solidFill>
              <a:effectLst/>
              <a:latin typeface="Consolas" panose="020B0609020204030204" pitchFamily="49" charset="0"/>
            </a:endParaRPr>
          </a:p>
          <a:p>
            <a:pPr lvl="0" eaLnBrk="0" fontAlgn="base" hangingPunct="0">
              <a:spcBef>
                <a:spcPct val="0"/>
              </a:spcBef>
              <a:spcAft>
                <a:spcPct val="0"/>
              </a:spcAft>
            </a:pPr>
            <a:r>
              <a:rPr kumimoji="0" lang="zh-CN" altLang="zh-CN" b="0" i="0" u="none" strike="noStrike" cap="none" normalizeH="0" baseline="0" dirty="0">
                <a:ln>
                  <a:noFill/>
                </a:ln>
                <a:solidFill>
                  <a:srgbClr val="A9B7C6"/>
                </a:solidFill>
                <a:effectLst/>
                <a:latin typeface="Consolas" panose="020B0609020204030204" pitchFamily="49" charset="0"/>
              </a:rPr>
              <a:t>ShortcutManager mManager = getSystemService(ShortcutManager.</a:t>
            </a:r>
            <a:r>
              <a:rPr kumimoji="0" lang="zh-CN" altLang="zh-CN" b="0" i="0" u="none" strike="noStrike" cap="none" normalizeH="0" baseline="0" dirty="0">
                <a:ln>
                  <a:noFill/>
                </a:ln>
                <a:solidFill>
                  <a:srgbClr val="CC7832"/>
                </a:solidFill>
                <a:effectLst/>
                <a:latin typeface="Consolas" panose="020B0609020204030204" pitchFamily="49" charset="0"/>
              </a:rPr>
              <a:t>class</a:t>
            </a: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ShortcutInfo shortcut = </a:t>
            </a:r>
            <a:r>
              <a:rPr kumimoji="0" lang="zh-CN" altLang="zh-CN" b="0" i="0" u="none" strike="noStrike" cap="none" normalizeH="0" baseline="0" dirty="0">
                <a:ln>
                  <a:noFill/>
                </a:ln>
                <a:solidFill>
                  <a:srgbClr val="CC7832"/>
                </a:solidFill>
                <a:effectLst/>
                <a:latin typeface="Consolas" panose="020B0609020204030204" pitchFamily="49" charset="0"/>
              </a:rPr>
              <a:t>new </a:t>
            </a:r>
            <a:r>
              <a:rPr kumimoji="0" lang="zh-CN" altLang="zh-CN" b="0" i="0" u="none" strike="noStrike" cap="none" normalizeH="0" baseline="0" dirty="0">
                <a:ln>
                  <a:noFill/>
                </a:ln>
                <a:solidFill>
                  <a:srgbClr val="A9B7C6"/>
                </a:solidFill>
                <a:effectLst/>
                <a:latin typeface="Consolas" panose="020B0609020204030204" pitchFamily="49" charset="0"/>
              </a:rPr>
              <a:t>ShortcutInfo</a:t>
            </a:r>
            <a:br>
              <a:rPr kumimoji="0" lang="zh-CN" altLang="zh-CN" b="0" i="0" u="none" strike="noStrike" cap="none" normalizeH="0" baseline="0" dirty="0">
                <a:ln>
                  <a:noFill/>
                </a:ln>
                <a:solidFill>
                  <a:srgbClr val="A9B7C6"/>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        .Builder(</a:t>
            </a:r>
            <a:r>
              <a:rPr kumimoji="0" lang="zh-CN" altLang="zh-CN" b="0" i="0" u="none" strike="noStrike" cap="none" normalizeH="0" baseline="0" dirty="0">
                <a:ln>
                  <a:noFill/>
                </a:ln>
                <a:solidFill>
                  <a:srgbClr val="CC7832"/>
                </a:solidFill>
                <a:effectLst/>
                <a:latin typeface="Consolas" panose="020B0609020204030204" pitchFamily="49" charset="0"/>
              </a:rPr>
              <a:t>this, </a:t>
            </a:r>
            <a:r>
              <a:rPr kumimoji="0" lang="zh-CN" altLang="zh-CN" b="0" i="0" u="none" strike="noStrike" cap="none" normalizeH="0" baseline="0" dirty="0">
                <a:ln>
                  <a:noFill/>
                </a:ln>
                <a:solidFill>
                  <a:srgbClr val="A9B7C6"/>
                </a:solidFill>
                <a:effectLst/>
                <a:latin typeface="Consolas" panose="020B0609020204030204" pitchFamily="49" charset="0"/>
              </a:rPr>
              <a:t>id)</a:t>
            </a:r>
            <a:r>
              <a:rPr lang="zh-CN" altLang="zh-CN" dirty="0">
                <a:solidFill>
                  <a:srgbClr val="808080"/>
                </a:solidFill>
                <a:latin typeface="Consolas" panose="020B0609020204030204" pitchFamily="49" charset="0"/>
              </a:rPr>
              <a:t> //</a:t>
            </a:r>
            <a:r>
              <a:rPr lang="en-US" altLang="zh-CN" dirty="0">
                <a:solidFill>
                  <a:srgbClr val="808080"/>
                </a:solidFill>
                <a:latin typeface="Consolas" panose="020B0609020204030204" pitchFamily="49" charset="0"/>
              </a:rPr>
              <a:t>(Context, String)</a:t>
            </a:r>
            <a:br>
              <a:rPr kumimoji="0" lang="zh-CN" altLang="zh-CN" b="0" i="0" u="none" strike="noStrike" cap="none" normalizeH="0" baseline="0" dirty="0">
                <a:ln>
                  <a:noFill/>
                </a:ln>
                <a:solidFill>
                  <a:srgbClr val="A9B7C6"/>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        </a:t>
            </a:r>
            <a:r>
              <a:rPr kumimoji="0" lang="zh-CN" altLang="zh-CN" b="0" i="0" u="none" strike="noStrike" cap="none" normalizeH="0" baseline="0" dirty="0">
                <a:ln>
                  <a:noFill/>
                </a:ln>
                <a:solidFill>
                  <a:srgbClr val="808080"/>
                </a:solidFill>
                <a:effectLst/>
                <a:latin typeface="Consolas" panose="020B0609020204030204" pitchFamily="49" charset="0"/>
              </a:rPr>
              <a:t>//</a:t>
            </a:r>
            <a:r>
              <a:rPr kumimoji="0" lang="zh-CN" altLang="zh-CN"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t>必填项，显示文字</a:t>
            </a:r>
            <a:br>
              <a:rPr kumimoji="0" lang="zh-CN" altLang="zh-CN"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br>
            <a:r>
              <a:rPr kumimoji="0" lang="zh-CN" altLang="zh-CN"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t>        </a:t>
            </a:r>
            <a:r>
              <a:rPr kumimoji="0" lang="zh-CN" altLang="zh-CN" b="0" i="0" u="none" strike="noStrike" cap="none" normalizeH="0" baseline="0" dirty="0">
                <a:ln>
                  <a:noFill/>
                </a:ln>
                <a:solidFill>
                  <a:srgbClr val="A9B7C6"/>
                </a:solidFill>
                <a:effectLst/>
                <a:latin typeface="Consolas" panose="020B0609020204030204" pitchFamily="49" charset="0"/>
              </a:rPr>
              <a:t>.setShortLabel(shortLabel)</a:t>
            </a:r>
            <a:r>
              <a:rPr lang="zh-CN" altLang="zh-CN" dirty="0">
                <a:solidFill>
                  <a:srgbClr val="808080"/>
                </a:solidFill>
                <a:latin typeface="Consolas" panose="020B0609020204030204" pitchFamily="49" charset="0"/>
              </a:rPr>
              <a:t> //</a:t>
            </a:r>
            <a:r>
              <a:rPr lang="en-US" altLang="zh-CN" dirty="0">
                <a:solidFill>
                  <a:srgbClr val="808080"/>
                </a:solidFill>
                <a:latin typeface="Consolas" panose="020B0609020204030204" pitchFamily="49" charset="0"/>
              </a:rPr>
              <a:t>(String)</a:t>
            </a:r>
            <a:br>
              <a:rPr kumimoji="0" lang="zh-CN" altLang="zh-CN" b="0" i="0" u="none" strike="noStrike" cap="none" normalizeH="0" baseline="0" dirty="0">
                <a:ln>
                  <a:noFill/>
                </a:ln>
                <a:solidFill>
                  <a:srgbClr val="A9B7C6"/>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        </a:t>
            </a:r>
            <a:r>
              <a:rPr kumimoji="0" lang="zh-CN" altLang="zh-CN" b="0" i="0" u="none" strike="noStrike" cap="none" normalizeH="0" baseline="0" dirty="0">
                <a:ln>
                  <a:noFill/>
                </a:ln>
                <a:solidFill>
                  <a:srgbClr val="808080"/>
                </a:solidFill>
                <a:effectLst/>
                <a:latin typeface="Consolas" panose="020B0609020204030204" pitchFamily="49" charset="0"/>
              </a:rPr>
              <a:t>//</a:t>
            </a:r>
            <a:r>
              <a:rPr kumimoji="0" lang="zh-CN" altLang="zh-CN"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t>必填项，点击后触发该意图</a:t>
            </a:r>
            <a:br>
              <a:rPr kumimoji="0" lang="zh-CN" altLang="zh-CN"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br>
            <a:r>
              <a:rPr kumimoji="0" lang="zh-CN" altLang="zh-CN"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t>        </a:t>
            </a:r>
            <a:r>
              <a:rPr kumimoji="0" lang="zh-CN" altLang="zh-CN" b="0" i="0" u="none" strike="noStrike" cap="none" normalizeH="0" baseline="0" dirty="0">
                <a:ln>
                  <a:noFill/>
                </a:ln>
                <a:solidFill>
                  <a:srgbClr val="A9B7C6"/>
                </a:solidFill>
                <a:effectLst/>
                <a:latin typeface="Consolas" panose="020B0609020204030204" pitchFamily="49" charset="0"/>
              </a:rPr>
              <a:t>.setIntent(intent)</a:t>
            </a:r>
            <a:r>
              <a:rPr lang="zh-CN" altLang="zh-CN" dirty="0">
                <a:solidFill>
                  <a:srgbClr val="808080"/>
                </a:solidFill>
                <a:latin typeface="Consolas" panose="020B0609020204030204" pitchFamily="49" charset="0"/>
              </a:rPr>
              <a:t> //</a:t>
            </a:r>
            <a:r>
              <a:rPr lang="en-US" altLang="zh-CN" dirty="0">
                <a:solidFill>
                  <a:srgbClr val="808080"/>
                </a:solidFill>
                <a:latin typeface="Consolas" panose="020B0609020204030204" pitchFamily="49" charset="0"/>
              </a:rPr>
              <a:t>(Intent)</a:t>
            </a:r>
            <a:br>
              <a:rPr kumimoji="0" lang="zh-CN" altLang="zh-CN" b="0" i="0" u="none" strike="noStrike" cap="none" normalizeH="0" baseline="0" dirty="0">
                <a:ln>
                  <a:noFill/>
                </a:ln>
                <a:solidFill>
                  <a:srgbClr val="A9B7C6"/>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        </a:t>
            </a:r>
            <a:r>
              <a:rPr kumimoji="0" lang="zh-CN" altLang="zh-CN" b="0" i="0" u="none" strike="noStrike" cap="none" normalizeH="0" baseline="0" dirty="0">
                <a:ln>
                  <a:noFill/>
                </a:ln>
                <a:solidFill>
                  <a:srgbClr val="808080"/>
                </a:solidFill>
                <a:effectLst/>
                <a:latin typeface="Consolas" panose="020B0609020204030204" pitchFamily="49" charset="0"/>
              </a:rPr>
              <a:t>//</a:t>
            </a:r>
            <a:r>
              <a:rPr kumimoji="0" lang="zh-CN" altLang="zh-CN"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t>选填，显示图标</a:t>
            </a:r>
            <a:br>
              <a:rPr kumimoji="0" lang="zh-CN" altLang="zh-CN"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br>
            <a:r>
              <a:rPr kumimoji="0" lang="zh-CN" altLang="zh-CN" b="0" i="0" u="none" strike="noStrike" cap="none" normalizeH="0" baseline="0" dirty="0">
                <a:ln>
                  <a:noFill/>
                </a:ln>
                <a:solidFill>
                  <a:srgbClr val="808080"/>
                </a:solidFill>
                <a:effectLst/>
                <a:latin typeface="宋体" panose="02010600030101010101" pitchFamily="2" charset="-122"/>
                <a:ea typeface="宋体" panose="02010600030101010101" pitchFamily="2" charset="-122"/>
              </a:rPr>
              <a:t>        </a:t>
            </a:r>
            <a:r>
              <a:rPr kumimoji="0" lang="zh-CN" altLang="zh-CN" b="0" i="0" u="none" strike="noStrike" cap="none" normalizeH="0" baseline="0" dirty="0">
                <a:ln>
                  <a:noFill/>
                </a:ln>
                <a:solidFill>
                  <a:srgbClr val="A9B7C6"/>
                </a:solidFill>
                <a:effectLst/>
                <a:latin typeface="Consolas" panose="020B0609020204030204" pitchFamily="49" charset="0"/>
              </a:rPr>
              <a:t>.setIcon(icon)</a:t>
            </a:r>
            <a:r>
              <a:rPr lang="zh-CN" altLang="zh-CN" dirty="0">
                <a:solidFill>
                  <a:srgbClr val="808080"/>
                </a:solidFill>
                <a:latin typeface="Consolas" panose="020B0609020204030204" pitchFamily="49" charset="0"/>
              </a:rPr>
              <a:t> //</a:t>
            </a:r>
            <a:r>
              <a:rPr lang="en-US" altLang="zh-CN" dirty="0">
                <a:solidFill>
                  <a:srgbClr val="808080"/>
                </a:solidFill>
                <a:latin typeface="Consolas" panose="020B0609020204030204" pitchFamily="49" charset="0"/>
              </a:rPr>
              <a:t>(Icon)</a:t>
            </a:r>
            <a:br>
              <a:rPr kumimoji="0" lang="zh-CN" altLang="zh-CN" b="0" i="0" u="none" strike="noStrike" cap="none" normalizeH="0" baseline="0" dirty="0">
                <a:ln>
                  <a:noFill/>
                </a:ln>
                <a:solidFill>
                  <a:srgbClr val="A9B7C6"/>
                </a:solidFill>
                <a:effectLst/>
                <a:latin typeface="Consolas" panose="020B0609020204030204" pitchFamily="49" charset="0"/>
              </a:rPr>
            </a:br>
            <a:r>
              <a:rPr kumimoji="0" lang="en-US" altLang="zh-CN" b="0" i="0" u="none" strike="noStrike" cap="none" normalizeH="0" baseline="0" dirty="0">
                <a:ln>
                  <a:noFill/>
                </a:ln>
                <a:solidFill>
                  <a:srgbClr val="A9B7C6"/>
                </a:solidFill>
                <a:effectLst/>
                <a:latin typeface="Consolas" panose="020B0609020204030204" pitchFamily="49" charset="0"/>
              </a:rPr>
              <a:t>	</a:t>
            </a:r>
            <a:r>
              <a:rPr kumimoji="0" lang="zh-CN" altLang="zh-CN" b="0" i="0" u="none" strike="noStrike" cap="none" normalizeH="0" baseline="0" dirty="0">
                <a:ln>
                  <a:noFill/>
                </a:ln>
                <a:solidFill>
                  <a:srgbClr val="A9B7C6"/>
                </a:solidFill>
                <a:effectLst/>
                <a:latin typeface="Consolas" panose="020B0609020204030204" pitchFamily="49" charset="0"/>
              </a:rPr>
              <a:t>.build()</a:t>
            </a:r>
            <a:r>
              <a:rPr kumimoji="0" lang="zh-CN" altLang="zh-CN" b="0" i="0" u="none" strike="noStrike" cap="none" normalizeH="0" baseline="0" dirty="0">
                <a:ln>
                  <a:noFill/>
                </a:ln>
                <a:solidFill>
                  <a:srgbClr val="CC7832"/>
                </a:solidFill>
                <a:effectLst/>
                <a:latin typeface="Consolas" panose="020B0609020204030204" pitchFamily="49" charset="0"/>
              </a:rPr>
              <a:t>;</a:t>
            </a:r>
            <a:endParaRPr kumimoji="0" lang="en-US" altLang="zh-CN" b="0" i="0" u="none" strike="noStrike" cap="none" normalizeH="0" baseline="0" dirty="0">
              <a:ln>
                <a:noFill/>
              </a:ln>
              <a:solidFill>
                <a:srgbClr val="CC7832"/>
              </a:solidFill>
              <a:effectLst/>
              <a:latin typeface="Consolas" panose="020B0609020204030204" pitchFamily="49" charset="0"/>
            </a:endParaRPr>
          </a:p>
          <a:p>
            <a:pPr lvl="0" eaLnBrk="0" fontAlgn="base" hangingPunct="0">
              <a:spcBef>
                <a:spcPct val="0"/>
              </a:spcBef>
              <a:spcAft>
                <a:spcPct val="0"/>
              </a:spcAft>
            </a:pPr>
            <a:r>
              <a:rPr lang="en-US" altLang="zh-CN" dirty="0">
                <a:solidFill>
                  <a:srgbClr val="808080"/>
                </a:solidFill>
                <a:latin typeface="Consolas" panose="020B0609020204030204" pitchFamily="49" charset="0"/>
              </a:rPr>
              <a:t>				</a:t>
            </a:r>
            <a:r>
              <a:rPr lang="zh-CN" altLang="zh-CN" dirty="0">
                <a:solidFill>
                  <a:srgbClr val="808080"/>
                </a:solidFill>
                <a:latin typeface="Consolas" panose="020B0609020204030204" pitchFamily="49" charset="0"/>
              </a:rPr>
              <a:t>//</a:t>
            </a:r>
            <a:r>
              <a:rPr lang="en-US" altLang="zh-CN" dirty="0">
                <a:solidFill>
                  <a:srgbClr val="808080"/>
                </a:solidFill>
                <a:latin typeface="Consolas" panose="020B0609020204030204" pitchFamily="49" charset="0"/>
              </a:rPr>
              <a:t>(List&lt;ShortcutInfo&gt;)</a:t>
            </a:r>
          </a:p>
          <a:p>
            <a:pPr lvl="0" eaLnBrk="0" fontAlgn="base" hangingPunct="0">
              <a:spcBef>
                <a:spcPct val="0"/>
              </a:spcBef>
              <a:spcAft>
                <a:spcPct val="0"/>
              </a:spcAft>
            </a:pPr>
            <a:r>
              <a:rPr kumimoji="0" lang="en-US" altLang="zh-CN" b="0" i="0" u="none" strike="noStrike" cap="none" normalizeH="0" baseline="0" dirty="0">
                <a:ln>
                  <a:noFill/>
                </a:ln>
                <a:solidFill>
                  <a:srgbClr val="808080"/>
                </a:solidFill>
                <a:effectLst/>
                <a:latin typeface="Consolas" panose="020B0609020204030204" pitchFamily="49" charset="0"/>
              </a:rPr>
              <a:t>				//</a:t>
            </a:r>
            <a:r>
              <a:rPr lang="en-US" altLang="zh-CN" dirty="0">
                <a:solidFill>
                  <a:srgbClr val="808080"/>
                </a:solidFill>
                <a:latin typeface="Consolas" panose="020B0609020204030204" pitchFamily="49" charset="0"/>
              </a:rPr>
              <a:t>Arrays.asList(</a:t>
            </a:r>
            <a:r>
              <a:rPr lang="zh-CN" altLang="zh-CN" dirty="0">
                <a:solidFill>
                  <a:srgbClr val="808080"/>
                </a:solidFill>
                <a:latin typeface="Consolas" panose="020B0609020204030204" pitchFamily="49" charset="0"/>
              </a:rPr>
              <a:t>shortcut</a:t>
            </a:r>
            <a:r>
              <a:rPr kumimoji="0" lang="en-US" altLang="zh-CN" b="0" i="0" u="none" strike="noStrike" cap="none" normalizeH="0" baseline="0" dirty="0">
                <a:ln>
                  <a:noFill/>
                </a:ln>
                <a:solidFill>
                  <a:srgbClr val="808080"/>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mManager.addDynamicShortcuts(Collections.</a:t>
            </a:r>
            <a:r>
              <a:rPr kumimoji="0" lang="zh-CN" altLang="zh-CN" b="0" i="1" u="none" strike="noStrike" cap="none" normalizeH="0" baseline="0" dirty="0">
                <a:ln>
                  <a:noFill/>
                </a:ln>
                <a:solidFill>
                  <a:srgbClr val="A9B7C6"/>
                </a:solidFill>
                <a:effectLst/>
                <a:latin typeface="Consolas" panose="020B0609020204030204" pitchFamily="49" charset="0"/>
              </a:rPr>
              <a:t>singletonList</a:t>
            </a:r>
            <a:r>
              <a:rPr kumimoji="0" lang="zh-CN" altLang="zh-CN" b="0" i="0" u="none" strike="noStrike" cap="none" normalizeH="0" baseline="0" dirty="0">
                <a:ln>
                  <a:noFill/>
                </a:ln>
                <a:solidFill>
                  <a:srgbClr val="A9B7C6"/>
                </a:solidFill>
                <a:effectLst/>
                <a:latin typeface="Consolas" panose="020B0609020204030204" pitchFamily="49" charset="0"/>
              </a:rPr>
              <a:t>(shortcut))</a:t>
            </a:r>
            <a:r>
              <a:rPr kumimoji="0" lang="zh-CN" altLang="zh-CN" b="0" i="0" u="none" strike="noStrike" cap="none" normalizeH="0" baseline="0" dirty="0">
                <a:ln>
                  <a:noFill/>
                </a:ln>
                <a:solidFill>
                  <a:srgbClr val="CC7832"/>
                </a:solidFill>
                <a:effectLst/>
                <a:latin typeface="Consolas" panose="020B0609020204030204" pitchFamily="49" charset="0"/>
              </a:rPr>
              <a:t>;</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942532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a:xfrm>
            <a:off x="983432" y="476672"/>
            <a:ext cx="9144000" cy="691480"/>
          </a:xfrm>
        </p:spPr>
        <p:txBody>
          <a:bodyPr>
            <a:normAutofit fontScale="90000"/>
          </a:bodyPr>
          <a:lstStyle/>
          <a:p>
            <a:r>
              <a:rPr lang="en-US" altLang="zh-CN" sz="3600" dirty="0"/>
              <a:t>App Shortcuts-</a:t>
            </a:r>
            <a:r>
              <a:rPr lang="zh-CN" altLang="en-US" sz="3600" dirty="0"/>
              <a:t>相关方法（</a:t>
            </a:r>
            <a:r>
              <a:rPr lang="en-US" altLang="zh-CN" sz="3600" dirty="0"/>
              <a:t>ShorcutManager</a:t>
            </a:r>
            <a:r>
              <a:rPr lang="zh-CN" altLang="en-US" sz="3600" dirty="0"/>
              <a:t>）</a:t>
            </a:r>
            <a:endParaRPr lang="zh-CN" dirty="0"/>
          </a:p>
        </p:txBody>
      </p:sp>
      <p:graphicFrame>
        <p:nvGraphicFramePr>
          <p:cNvPr id="3" name="表格 2"/>
          <p:cNvGraphicFramePr>
            <a:graphicFrameLocks noGrp="1"/>
          </p:cNvGraphicFramePr>
          <p:nvPr>
            <p:extLst>
              <p:ext uri="{D42A27DB-BD31-4B8C-83A1-F6EECF244321}">
                <p14:modId xmlns:p14="http://schemas.microsoft.com/office/powerpoint/2010/main" val="4010724728"/>
              </p:ext>
            </p:extLst>
          </p:nvPr>
        </p:nvGraphicFramePr>
        <p:xfrm>
          <a:off x="983432" y="1412776"/>
          <a:ext cx="10513168" cy="4182117"/>
        </p:xfrm>
        <a:graphic>
          <a:graphicData uri="http://schemas.openxmlformats.org/drawingml/2006/table">
            <a:tbl>
              <a:tblPr firstRow="1" bandRow="1">
                <a:tableStyleId>{5C22544A-7EE6-4342-B048-85BDC9FD1C3A}</a:tableStyleId>
              </a:tblPr>
              <a:tblGrid>
                <a:gridCol w="2088232">
                  <a:extLst>
                    <a:ext uri="{9D8B030D-6E8A-4147-A177-3AD203B41FA5}">
                      <a16:colId xmlns:a16="http://schemas.microsoft.com/office/drawing/2014/main" val="2598718894"/>
                    </a:ext>
                  </a:extLst>
                </a:gridCol>
                <a:gridCol w="1728192">
                  <a:extLst>
                    <a:ext uri="{9D8B030D-6E8A-4147-A177-3AD203B41FA5}">
                      <a16:colId xmlns:a16="http://schemas.microsoft.com/office/drawing/2014/main" val="512411422"/>
                    </a:ext>
                  </a:extLst>
                </a:gridCol>
                <a:gridCol w="2356571">
                  <a:extLst>
                    <a:ext uri="{9D8B030D-6E8A-4147-A177-3AD203B41FA5}">
                      <a16:colId xmlns:a16="http://schemas.microsoft.com/office/drawing/2014/main" val="2707378823"/>
                    </a:ext>
                  </a:extLst>
                </a:gridCol>
                <a:gridCol w="4340173">
                  <a:extLst>
                    <a:ext uri="{9D8B030D-6E8A-4147-A177-3AD203B41FA5}">
                      <a16:colId xmlns:a16="http://schemas.microsoft.com/office/drawing/2014/main" val="1843229932"/>
                    </a:ext>
                  </a:extLst>
                </a:gridCol>
              </a:tblGrid>
              <a:tr h="288032">
                <a:tc>
                  <a:txBody>
                    <a:bodyPr/>
                    <a:lstStyle/>
                    <a:p>
                      <a:pPr algn="ctr"/>
                      <a:r>
                        <a:rPr lang="en-US" altLang="zh-CN" sz="1400" dirty="0"/>
                        <a:t>ShorcutManager</a:t>
                      </a:r>
                      <a:r>
                        <a:rPr lang="zh-CN" altLang="en-US" sz="1400" dirty="0"/>
                        <a:t>的方法</a:t>
                      </a:r>
                    </a:p>
                  </a:txBody>
                  <a:tcPr/>
                </a:tc>
                <a:tc>
                  <a:txBody>
                    <a:bodyPr/>
                    <a:lstStyle/>
                    <a:p>
                      <a:pPr algn="ctr"/>
                      <a:r>
                        <a:rPr lang="zh-CN" altLang="en-US" sz="1400" dirty="0"/>
                        <a:t>返回值</a:t>
                      </a:r>
                    </a:p>
                  </a:txBody>
                  <a:tcPr/>
                </a:tc>
                <a:tc>
                  <a:txBody>
                    <a:bodyPr/>
                    <a:lstStyle/>
                    <a:p>
                      <a:pPr algn="ctr"/>
                      <a:r>
                        <a:rPr lang="zh-CN" altLang="en-US" sz="1400" dirty="0"/>
                        <a:t>入参</a:t>
                      </a:r>
                    </a:p>
                  </a:txBody>
                  <a:tcPr/>
                </a:tc>
                <a:tc>
                  <a:txBody>
                    <a:bodyPr/>
                    <a:lstStyle/>
                    <a:p>
                      <a:pPr algn="ctr"/>
                      <a:r>
                        <a:rPr lang="zh-CN" altLang="en-US" sz="1400" dirty="0"/>
                        <a:t>说明</a:t>
                      </a:r>
                    </a:p>
                  </a:txBody>
                  <a:tcPr/>
                </a:tc>
                <a:extLst>
                  <a:ext uri="{0D108BD9-81ED-4DB2-BD59-A6C34878D82A}">
                    <a16:rowId xmlns:a16="http://schemas.microsoft.com/office/drawing/2014/main" val="4038055448"/>
                  </a:ext>
                </a:extLst>
              </a:tr>
              <a:tr h="344763">
                <a:tc>
                  <a:txBody>
                    <a:bodyPr/>
                    <a:lstStyle/>
                    <a:p>
                      <a:pPr algn="ctr"/>
                      <a:r>
                        <a:rPr lang="en-US" altLang="zh-CN" sz="1200" dirty="0" err="1">
                          <a:effectLst/>
                        </a:rPr>
                        <a:t>addDynamicShortcuts</a:t>
                      </a:r>
                      <a:endParaRPr lang="zh-CN" altLang="en-US" sz="1200" dirty="0"/>
                    </a:p>
                  </a:txBody>
                  <a:tcPr anchor="ctr"/>
                </a:tc>
                <a:tc>
                  <a:txBody>
                    <a:bodyPr/>
                    <a:lstStyle/>
                    <a:p>
                      <a:pPr algn="ctr"/>
                      <a:r>
                        <a:rPr lang="en-US" altLang="zh-CN" sz="1200" dirty="0" err="1"/>
                        <a:t>boolean</a:t>
                      </a:r>
                      <a:endParaRPr lang="zh-CN" altLang="en-US" sz="12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dirty="0"/>
                        <a:t>List&lt;ShortcutInfo&gt;</a:t>
                      </a:r>
                      <a:endParaRPr lang="zh-CN" altLang="en-US" sz="12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200" dirty="0"/>
                        <a:t>添加动态</a:t>
                      </a:r>
                      <a:r>
                        <a:rPr lang="en-US" altLang="zh-CN" sz="1200" dirty="0"/>
                        <a:t>Shortcut</a:t>
                      </a:r>
                      <a:endParaRPr lang="zh-CN" altLang="en-US" sz="1200" dirty="0"/>
                    </a:p>
                  </a:txBody>
                  <a:tcPr anchor="ctr"/>
                </a:tc>
                <a:extLst>
                  <a:ext uri="{0D108BD9-81ED-4DB2-BD59-A6C34878D82A}">
                    <a16:rowId xmlns:a16="http://schemas.microsoft.com/office/drawing/2014/main" val="1863845574"/>
                  </a:ext>
                </a:extLst>
              </a:tr>
              <a:tr h="362514">
                <a:tc rowSpan="2">
                  <a:txBody>
                    <a:bodyPr/>
                    <a:lstStyle/>
                    <a:p>
                      <a:pPr algn="ctr"/>
                      <a:r>
                        <a:rPr lang="en-US" altLang="zh-CN" sz="1200" dirty="0"/>
                        <a:t>disableShortcuts</a:t>
                      </a:r>
                      <a:endParaRPr lang="zh-CN" altLang="en-US" sz="1200" dirty="0"/>
                    </a:p>
                  </a:txBody>
                  <a:tcPr anchor="ctr"/>
                </a:tc>
                <a:tc rowSpan="2">
                  <a:txBody>
                    <a:bodyPr/>
                    <a:lstStyle/>
                    <a:p>
                      <a:pPr algn="ctr"/>
                      <a:r>
                        <a:rPr lang="en-US" altLang="zh-CN" sz="1200" dirty="0"/>
                        <a:t>void</a:t>
                      </a:r>
                      <a:endParaRPr lang="zh-CN" altLang="en-US" sz="1200" dirty="0"/>
                    </a:p>
                  </a:txBody>
                  <a:tcPr anchor="ctr"/>
                </a:tc>
                <a:tc>
                  <a:txBody>
                    <a:bodyPr/>
                    <a:lstStyle/>
                    <a:p>
                      <a:pPr algn="ctr"/>
                      <a:r>
                        <a:rPr lang="en-US" altLang="zh-CN" sz="1200" dirty="0"/>
                        <a:t>List&lt;ShortcutInfo&gt;</a:t>
                      </a:r>
                      <a:endParaRPr lang="zh-CN" altLang="en-US" sz="1200" dirty="0"/>
                    </a:p>
                  </a:txBody>
                  <a:tcPr anchor="ctr"/>
                </a:tc>
                <a:tc rowSpan="2">
                  <a:txBody>
                    <a:bodyPr/>
                    <a:lstStyle/>
                    <a:p>
                      <a:pPr algn="ctr"/>
                      <a:r>
                        <a:rPr lang="zh-CN" altLang="en-US" sz="1200" dirty="0"/>
                        <a:t>使</a:t>
                      </a:r>
                      <a:r>
                        <a:rPr lang="en-US" altLang="zh-CN" sz="1200" dirty="0"/>
                        <a:t>Shortcut</a:t>
                      </a:r>
                      <a:r>
                        <a:rPr lang="zh-CN" altLang="en-US" sz="1200" dirty="0"/>
                        <a:t>失效。（</a:t>
                      </a:r>
                      <a:r>
                        <a:rPr lang="en-US" altLang="zh-CN" sz="1200" dirty="0"/>
                        <a:t>Google</a:t>
                      </a:r>
                      <a:r>
                        <a:rPr lang="zh-CN" altLang="en-US" sz="1200" dirty="0"/>
                        <a:t>不允许开发者删除应用的快捷方式。只能使其失效，让用户自主删除。）</a:t>
                      </a:r>
                    </a:p>
                  </a:txBody>
                  <a:tcPr anchor="ctr"/>
                </a:tc>
                <a:extLst>
                  <a:ext uri="{0D108BD9-81ED-4DB2-BD59-A6C34878D82A}">
                    <a16:rowId xmlns:a16="http://schemas.microsoft.com/office/drawing/2014/main" val="3282053430"/>
                  </a:ext>
                </a:extLst>
              </a:tr>
              <a:tr h="537066">
                <a:tc vMerge="1">
                  <a:txBody>
                    <a:bodyPr/>
                    <a:lstStyle/>
                    <a:p>
                      <a:endParaRPr lang="zh-CN" altLang="en-US"/>
                    </a:p>
                  </a:txBody>
                  <a:tcPr/>
                </a:tc>
                <a:tc vMerge="1">
                  <a:txBody>
                    <a:bodyPr/>
                    <a:lstStyle/>
                    <a:p>
                      <a:endParaRPr lang="zh-CN" altLang="en-US"/>
                    </a:p>
                  </a:txBody>
                  <a:tcPr/>
                </a:tc>
                <a:tc>
                  <a:txBody>
                    <a:bodyPr/>
                    <a:lstStyle/>
                    <a:p>
                      <a:pPr algn="ctr"/>
                      <a:r>
                        <a:rPr lang="en-US" altLang="zh-CN" sz="1200" dirty="0"/>
                        <a:t>List&lt;ShortcutInfo,</a:t>
                      </a:r>
                      <a:r>
                        <a:rPr lang="en-US" altLang="zh-CN" sz="1200" dirty="0">
                          <a:effectLst/>
                        </a:rPr>
                        <a:t> CharSequence(</a:t>
                      </a:r>
                      <a:r>
                        <a:rPr lang="zh-CN" altLang="en-US" sz="1200" dirty="0">
                          <a:effectLst/>
                        </a:rPr>
                        <a:t>快捷方式失效显示的信息</a:t>
                      </a:r>
                      <a:r>
                        <a:rPr lang="en-US" altLang="zh-CN" sz="1200" dirty="0">
                          <a:effectLst/>
                        </a:rPr>
                        <a:t>)</a:t>
                      </a:r>
                      <a:endParaRPr lang="zh-CN" altLang="en-US" sz="1200" dirty="0"/>
                    </a:p>
                  </a:txBody>
                  <a:tcPr anchor="ctr"/>
                </a:tc>
                <a:tc vMerge="1">
                  <a:txBody>
                    <a:bodyPr/>
                    <a:lstStyle/>
                    <a:p>
                      <a:endParaRPr lang="zh-CN" altLang="en-US" dirty="0"/>
                    </a:p>
                  </a:txBody>
                  <a:tcPr/>
                </a:tc>
                <a:extLst>
                  <a:ext uri="{0D108BD9-81ED-4DB2-BD59-A6C34878D82A}">
                    <a16:rowId xmlns:a16="http://schemas.microsoft.com/office/drawing/2014/main" val="3234581753"/>
                  </a:ext>
                </a:extLst>
              </a:tr>
              <a:tr h="362514">
                <a:tc>
                  <a:txBody>
                    <a:bodyPr/>
                    <a:lstStyle/>
                    <a:p>
                      <a:pPr algn="ctr"/>
                      <a:r>
                        <a:rPr lang="en-US" altLang="zh-CN" sz="1200" dirty="0" err="1">
                          <a:effectLst/>
                        </a:rPr>
                        <a:t>enableShortcuts</a:t>
                      </a:r>
                      <a:endParaRPr lang="zh-CN" altLang="en-US" sz="1200" dirty="0"/>
                    </a:p>
                  </a:txBody>
                  <a:tcPr anchor="ctr"/>
                </a:tc>
                <a:tc>
                  <a:txBody>
                    <a:bodyPr/>
                    <a:lstStyle/>
                    <a:p>
                      <a:pPr algn="ctr"/>
                      <a:r>
                        <a:rPr lang="en-US" altLang="zh-CN" sz="1200" dirty="0"/>
                        <a:t>void</a:t>
                      </a:r>
                      <a:endParaRPr lang="zh-CN" altLang="en-US" sz="12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dirty="0"/>
                        <a:t>List&lt;ShortcutInfo&gt;</a:t>
                      </a:r>
                      <a:endParaRPr lang="zh-CN" altLang="en-US" sz="1200" dirty="0"/>
                    </a:p>
                  </a:txBody>
                  <a:tcPr anchor="ctr"/>
                </a:tc>
                <a:tc>
                  <a:txBody>
                    <a:bodyPr/>
                    <a:lstStyle/>
                    <a:p>
                      <a:pPr algn="ctr"/>
                      <a:r>
                        <a:rPr lang="zh-CN" altLang="en-US" sz="1200" dirty="0"/>
                        <a:t>使</a:t>
                      </a:r>
                      <a:r>
                        <a:rPr lang="en-US" altLang="zh-CN" sz="1200" dirty="0"/>
                        <a:t>Shortcut</a:t>
                      </a:r>
                      <a:r>
                        <a:rPr lang="zh-CN" altLang="en-US" sz="1200" dirty="0"/>
                        <a:t>生效</a:t>
                      </a:r>
                    </a:p>
                  </a:txBody>
                  <a:tcPr anchor="ctr"/>
                </a:tc>
                <a:extLst>
                  <a:ext uri="{0D108BD9-81ED-4DB2-BD59-A6C34878D82A}">
                    <a16:rowId xmlns:a16="http://schemas.microsoft.com/office/drawing/2014/main" val="554527188"/>
                  </a:ext>
                </a:extLst>
              </a:tr>
              <a:tr h="326076">
                <a:tc>
                  <a:txBody>
                    <a:bodyPr/>
                    <a:lstStyle/>
                    <a:p>
                      <a:pPr algn="ctr"/>
                      <a:r>
                        <a:rPr lang="en-US" altLang="zh-CN" sz="1200" dirty="0"/>
                        <a:t>getDynamicShortcuts</a:t>
                      </a:r>
                      <a:endParaRPr lang="zh-CN" altLang="en-US" sz="1200" dirty="0"/>
                    </a:p>
                  </a:txBody>
                  <a:tcPr anchor="ctr"/>
                </a:tc>
                <a:tc>
                  <a:txBody>
                    <a:bodyPr/>
                    <a:lstStyle/>
                    <a:p>
                      <a:pPr algn="ctr"/>
                      <a:r>
                        <a:rPr lang="en-US" altLang="zh-CN" sz="1200" dirty="0"/>
                        <a:t>List&lt;ShortcutInfo&gt;</a:t>
                      </a:r>
                      <a:endParaRPr lang="zh-CN" altLang="en-US" sz="1200" dirty="0"/>
                    </a:p>
                  </a:txBody>
                  <a:tcPr anchor="ctr"/>
                </a:tc>
                <a:tc>
                  <a:txBody>
                    <a:bodyPr/>
                    <a:lstStyle/>
                    <a:p>
                      <a:pPr algn="ctr"/>
                      <a:r>
                        <a:rPr lang="zh-CN" altLang="en-US" sz="1200" dirty="0"/>
                        <a:t>无</a:t>
                      </a:r>
                    </a:p>
                  </a:txBody>
                  <a:tcPr anchor="ctr"/>
                </a:tc>
                <a:tc>
                  <a:txBody>
                    <a:bodyPr/>
                    <a:lstStyle/>
                    <a:p>
                      <a:pPr algn="ctr"/>
                      <a:r>
                        <a:rPr lang="zh-CN" altLang="en-US" sz="1200" dirty="0"/>
                        <a:t>获取所有动态的</a:t>
                      </a:r>
                      <a:r>
                        <a:rPr lang="en-US" altLang="zh-CN" sz="1200" dirty="0"/>
                        <a:t>Shortcut</a:t>
                      </a:r>
                      <a:endParaRPr lang="zh-CN" altLang="en-US" sz="1200" dirty="0"/>
                    </a:p>
                  </a:txBody>
                  <a:tcPr anchor="ctr"/>
                </a:tc>
                <a:extLst>
                  <a:ext uri="{0D108BD9-81ED-4DB2-BD59-A6C34878D82A}">
                    <a16:rowId xmlns:a16="http://schemas.microsoft.com/office/drawing/2014/main" val="3573277138"/>
                  </a:ext>
                </a:extLst>
              </a:tr>
              <a:tr h="537066">
                <a:tc>
                  <a:txBody>
                    <a:bodyPr/>
                    <a:lstStyle/>
                    <a:p>
                      <a:pPr algn="ctr"/>
                      <a:r>
                        <a:rPr lang="en-US" altLang="zh-CN" sz="1200" dirty="0" err="1"/>
                        <a:t>getPinnedShortcuts</a:t>
                      </a:r>
                      <a:endParaRPr lang="zh-CN" altLang="en-US" sz="1200" dirty="0"/>
                    </a:p>
                  </a:txBody>
                  <a:tcPr anchor="ctr"/>
                </a:tc>
                <a:tc>
                  <a:txBody>
                    <a:bodyPr/>
                    <a:lstStyle/>
                    <a:p>
                      <a:pPr algn="ctr"/>
                      <a:r>
                        <a:rPr lang="en-US" altLang="zh-CN" sz="1200" dirty="0"/>
                        <a:t>List&lt;ShortcutInfo&gt;</a:t>
                      </a:r>
                      <a:endParaRPr lang="zh-CN" altLang="en-US" sz="1200" dirty="0"/>
                    </a:p>
                  </a:txBody>
                  <a:tcPr anchor="ctr"/>
                </a:tc>
                <a:tc>
                  <a:txBody>
                    <a:bodyPr/>
                    <a:lstStyle/>
                    <a:p>
                      <a:pPr algn="ctr"/>
                      <a:r>
                        <a:rPr lang="zh-CN" altLang="en-US" sz="1200" dirty="0"/>
                        <a:t>无</a:t>
                      </a:r>
                    </a:p>
                  </a:txBody>
                  <a:tcPr anchor="ctr"/>
                </a:tc>
                <a:tc>
                  <a:txBody>
                    <a:bodyPr/>
                    <a:lstStyle/>
                    <a:p>
                      <a:pPr algn="ctr"/>
                      <a:r>
                        <a:rPr lang="zh-CN" altLang="en-US" sz="1200" dirty="0"/>
                        <a:t>获取所有被添加至桌面的快捷方式（注：与上面的方法有重叠。解决方法：用</a:t>
                      </a:r>
                      <a:r>
                        <a:rPr lang="en-US" altLang="zh-CN" sz="1200" dirty="0"/>
                        <a:t>HashSet</a:t>
                      </a:r>
                      <a:r>
                        <a:rPr lang="zh-CN" altLang="en-US" sz="1200" dirty="0"/>
                        <a:t>存</a:t>
                      </a:r>
                      <a:r>
                        <a:rPr lang="en-US" altLang="zh-CN" sz="1200" dirty="0"/>
                        <a:t>key</a:t>
                      </a:r>
                      <a:r>
                        <a:rPr lang="zh-CN" altLang="en-US" sz="1200" dirty="0"/>
                        <a:t>，重复则不调取）</a:t>
                      </a:r>
                    </a:p>
                  </a:txBody>
                  <a:tcPr anchor="ctr"/>
                </a:tc>
                <a:extLst>
                  <a:ext uri="{0D108BD9-81ED-4DB2-BD59-A6C34878D82A}">
                    <a16:rowId xmlns:a16="http://schemas.microsoft.com/office/drawing/2014/main" val="2592820732"/>
                  </a:ext>
                </a:extLst>
              </a:tr>
              <a:tr h="326076">
                <a:tc>
                  <a:txBody>
                    <a:bodyPr/>
                    <a:lstStyle/>
                    <a:p>
                      <a:pPr algn="ctr"/>
                      <a:r>
                        <a:rPr lang="en-US" altLang="zh-CN" sz="1200" dirty="0"/>
                        <a:t>getManifestShortcuts</a:t>
                      </a:r>
                      <a:endParaRPr lang="zh-CN" altLang="en-US" sz="1200" dirty="0"/>
                    </a:p>
                  </a:txBody>
                  <a:tcPr anchor="ctr"/>
                </a:tc>
                <a:tc>
                  <a:txBody>
                    <a:bodyPr/>
                    <a:lstStyle/>
                    <a:p>
                      <a:pPr algn="ctr"/>
                      <a:r>
                        <a:rPr lang="en-US" altLang="zh-CN" sz="1200" dirty="0"/>
                        <a:t>List&lt;ShortcutInfo&gt;</a:t>
                      </a:r>
                      <a:endParaRPr lang="zh-CN" altLang="en-US" sz="1200" dirty="0"/>
                    </a:p>
                  </a:txBody>
                  <a:tcPr anchor="ctr"/>
                </a:tc>
                <a:tc>
                  <a:txBody>
                    <a:bodyPr/>
                    <a:lstStyle/>
                    <a:p>
                      <a:pPr algn="ctr"/>
                      <a:r>
                        <a:rPr lang="zh-CN" altLang="en-US" sz="1200" dirty="0"/>
                        <a:t>无</a:t>
                      </a:r>
                    </a:p>
                  </a:txBody>
                  <a:tcPr anchor="ctr"/>
                </a:tc>
                <a:tc>
                  <a:txBody>
                    <a:bodyPr/>
                    <a:lstStyle/>
                    <a:p>
                      <a:pPr algn="ctr"/>
                      <a:r>
                        <a:rPr lang="zh-CN" altLang="en-US" sz="1200" dirty="0"/>
                        <a:t>所有静态注册的</a:t>
                      </a:r>
                      <a:r>
                        <a:rPr lang="en-US" altLang="zh-CN" sz="1200" dirty="0"/>
                        <a:t>Shortcut</a:t>
                      </a:r>
                      <a:endParaRPr lang="zh-CN" altLang="en-US" sz="1200" dirty="0"/>
                    </a:p>
                  </a:txBody>
                  <a:tcPr anchor="ctr"/>
                </a:tc>
                <a:extLst>
                  <a:ext uri="{0D108BD9-81ED-4DB2-BD59-A6C34878D82A}">
                    <a16:rowId xmlns:a16="http://schemas.microsoft.com/office/drawing/2014/main" val="3526414322"/>
                  </a:ext>
                </a:extLst>
              </a:tr>
              <a:tr h="326076">
                <a:tc>
                  <a:txBody>
                    <a:bodyPr/>
                    <a:lstStyle/>
                    <a:p>
                      <a:pPr algn="ctr"/>
                      <a:r>
                        <a:rPr lang="en-US" altLang="zh-CN" sz="1200" dirty="0" err="1">
                          <a:effectLst/>
                        </a:rPr>
                        <a:t>removeAllDynamicShortcuts</a:t>
                      </a:r>
                      <a:endParaRPr lang="zh-CN" altLang="en-US" sz="1200" dirty="0"/>
                    </a:p>
                  </a:txBody>
                  <a:tcPr anchor="ctr"/>
                </a:tc>
                <a:tc>
                  <a:txBody>
                    <a:bodyPr/>
                    <a:lstStyle/>
                    <a:p>
                      <a:pPr algn="ctr"/>
                      <a:r>
                        <a:rPr lang="en-US" altLang="zh-CN" sz="1200" dirty="0"/>
                        <a:t>void</a:t>
                      </a:r>
                      <a:endParaRPr lang="zh-CN" altLang="en-US" sz="1200" dirty="0"/>
                    </a:p>
                  </a:txBody>
                  <a:tcPr anchor="ctr"/>
                </a:tc>
                <a:tc>
                  <a:txBody>
                    <a:bodyPr/>
                    <a:lstStyle/>
                    <a:p>
                      <a:pPr algn="ctr"/>
                      <a:r>
                        <a:rPr lang="zh-CN" altLang="en-US" sz="1200" dirty="0"/>
                        <a:t>无</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200" dirty="0"/>
                        <a:t>移除所有的</a:t>
                      </a:r>
                      <a:r>
                        <a:rPr lang="en-US" altLang="zh-CN" sz="1200" dirty="0"/>
                        <a:t>Shortcut</a:t>
                      </a:r>
                      <a:endParaRPr lang="zh-CN" altLang="en-US" sz="1200" dirty="0"/>
                    </a:p>
                  </a:txBody>
                  <a:tcPr anchor="ctr"/>
                </a:tc>
                <a:extLst>
                  <a:ext uri="{0D108BD9-81ED-4DB2-BD59-A6C34878D82A}">
                    <a16:rowId xmlns:a16="http://schemas.microsoft.com/office/drawing/2014/main" val="1371459349"/>
                  </a:ext>
                </a:extLst>
              </a:tr>
              <a:tr h="326076">
                <a:tc>
                  <a:txBody>
                    <a:bodyPr/>
                    <a:lstStyle/>
                    <a:p>
                      <a:pPr algn="ctr"/>
                      <a:r>
                        <a:rPr lang="en-US" altLang="zh-CN" sz="1200" dirty="0" err="1">
                          <a:effectLst/>
                        </a:rPr>
                        <a:t>removeDynamicShortcuts</a:t>
                      </a:r>
                      <a:endParaRPr lang="zh-CN" altLang="en-US" sz="1200" dirty="0"/>
                    </a:p>
                  </a:txBody>
                  <a:tcPr anchor="ctr"/>
                </a:tc>
                <a:tc>
                  <a:txBody>
                    <a:bodyPr/>
                    <a:lstStyle/>
                    <a:p>
                      <a:pPr algn="ctr"/>
                      <a:r>
                        <a:rPr lang="en-US" altLang="zh-CN" sz="1200" dirty="0"/>
                        <a:t>void</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dirty="0"/>
                        <a:t>List&lt;ShortcutInfo&gt;</a:t>
                      </a:r>
                      <a:endParaRPr lang="zh-CN" altLang="en-US" sz="1200" dirty="0"/>
                    </a:p>
                  </a:txBody>
                  <a:tcPr anchor="ctr"/>
                </a:tc>
                <a:tc>
                  <a:txBody>
                    <a:bodyPr/>
                    <a:lstStyle/>
                    <a:p>
                      <a:pPr algn="ctr"/>
                      <a:r>
                        <a:rPr lang="zh-CN" altLang="en-US" sz="1200" dirty="0"/>
                        <a:t>移除入参中的</a:t>
                      </a:r>
                      <a:r>
                        <a:rPr lang="en-US" altLang="zh-CN" sz="1200" dirty="0"/>
                        <a:t>Shortcut</a:t>
                      </a:r>
                      <a:endParaRPr lang="zh-CN" altLang="en-US" sz="1200" dirty="0"/>
                    </a:p>
                  </a:txBody>
                  <a:tcPr anchor="ctr"/>
                </a:tc>
                <a:extLst>
                  <a:ext uri="{0D108BD9-81ED-4DB2-BD59-A6C34878D82A}">
                    <a16:rowId xmlns:a16="http://schemas.microsoft.com/office/drawing/2014/main" val="660640533"/>
                  </a:ext>
                </a:extLst>
              </a:tr>
              <a:tr h="326076">
                <a:tc>
                  <a:txBody>
                    <a:bodyPr/>
                    <a:lstStyle/>
                    <a:p>
                      <a:pPr algn="ctr"/>
                      <a:r>
                        <a:rPr lang="en-US" altLang="zh-CN" sz="1200" dirty="0" err="1"/>
                        <a:t>updateDynamicShortcuts</a:t>
                      </a:r>
                      <a:endParaRPr lang="zh-CN" altLang="en-US" sz="1200" dirty="0"/>
                    </a:p>
                  </a:txBody>
                  <a:tcPr anchor="ctr"/>
                </a:tc>
                <a:tc>
                  <a:txBody>
                    <a:bodyPr/>
                    <a:lstStyle/>
                    <a:p>
                      <a:pPr algn="ctr"/>
                      <a:r>
                        <a:rPr lang="en-US" altLang="zh-CN" sz="1200" dirty="0"/>
                        <a:t>Void</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dirty="0"/>
                        <a:t>List&lt;ShortcutInfo&gt;</a:t>
                      </a:r>
                      <a:endParaRPr lang="zh-CN" altLang="en-US" sz="12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200" dirty="0"/>
                        <a:t>更新相同</a:t>
                      </a:r>
                      <a:r>
                        <a:rPr lang="en-US" altLang="zh-CN" sz="1200" dirty="0"/>
                        <a:t>ID</a:t>
                      </a:r>
                      <a:r>
                        <a:rPr lang="zh-CN" altLang="en-US" sz="1200" dirty="0"/>
                        <a:t>的</a:t>
                      </a:r>
                      <a:r>
                        <a:rPr lang="en-US" altLang="zh-CN" sz="1200" dirty="0"/>
                        <a:t>Shortcut</a:t>
                      </a:r>
                      <a:r>
                        <a:rPr lang="zh-CN" altLang="en-US" sz="1200" dirty="0"/>
                        <a:t>内容</a:t>
                      </a:r>
                    </a:p>
                  </a:txBody>
                  <a:tcPr anchor="ctr"/>
                </a:tc>
                <a:extLst>
                  <a:ext uri="{0D108BD9-81ED-4DB2-BD59-A6C34878D82A}">
                    <a16:rowId xmlns:a16="http://schemas.microsoft.com/office/drawing/2014/main" val="3450292458"/>
                  </a:ext>
                </a:extLst>
              </a:tr>
            </a:tbl>
          </a:graphicData>
        </a:graphic>
      </p:graphicFrame>
    </p:spTree>
    <p:extLst>
      <p:ext uri="{BB962C8B-B14F-4D97-AF65-F5344CB8AC3E}">
        <p14:creationId xmlns:p14="http://schemas.microsoft.com/office/powerpoint/2010/main" val="9786465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a:lstStyle/>
          <a:p>
            <a:r>
              <a:rPr lang="en-US" altLang="zh-CN" sz="3600" dirty="0"/>
              <a:t>App Shortcuts-</a:t>
            </a:r>
            <a:r>
              <a:rPr lang="zh-CN" altLang="en-US" sz="3600" dirty="0"/>
              <a:t>相关方法（</a:t>
            </a:r>
            <a:r>
              <a:rPr lang="en-US" altLang="zh-CN" sz="3600" dirty="0"/>
              <a:t>ShortcutInfo</a:t>
            </a:r>
            <a:r>
              <a:rPr lang="zh-CN" altLang="en-US" sz="3600" dirty="0"/>
              <a:t>）</a:t>
            </a:r>
            <a:endParaRPr lang="zh-CN" dirty="0"/>
          </a:p>
        </p:txBody>
      </p:sp>
      <p:graphicFrame>
        <p:nvGraphicFramePr>
          <p:cNvPr id="6" name="表格 5"/>
          <p:cNvGraphicFramePr>
            <a:graphicFrameLocks noGrp="1"/>
          </p:cNvGraphicFramePr>
          <p:nvPr>
            <p:extLst>
              <p:ext uri="{D42A27DB-BD31-4B8C-83A1-F6EECF244321}">
                <p14:modId xmlns:p14="http://schemas.microsoft.com/office/powerpoint/2010/main" val="3088012940"/>
              </p:ext>
            </p:extLst>
          </p:nvPr>
        </p:nvGraphicFramePr>
        <p:xfrm>
          <a:off x="1524000" y="1600200"/>
          <a:ext cx="9396536" cy="4373880"/>
        </p:xfrm>
        <a:graphic>
          <a:graphicData uri="http://schemas.openxmlformats.org/drawingml/2006/table">
            <a:tbl>
              <a:tblPr firstRow="1" bandRow="1">
                <a:tableStyleId>{5C22544A-7EE6-4342-B048-85BDC9FD1C3A}</a:tableStyleId>
              </a:tblPr>
              <a:tblGrid>
                <a:gridCol w="2349134">
                  <a:extLst>
                    <a:ext uri="{9D8B030D-6E8A-4147-A177-3AD203B41FA5}">
                      <a16:colId xmlns:a16="http://schemas.microsoft.com/office/drawing/2014/main" val="1925830987"/>
                    </a:ext>
                  </a:extLst>
                </a:gridCol>
                <a:gridCol w="1313702">
                  <a:extLst>
                    <a:ext uri="{9D8B030D-6E8A-4147-A177-3AD203B41FA5}">
                      <a16:colId xmlns:a16="http://schemas.microsoft.com/office/drawing/2014/main" val="2666232686"/>
                    </a:ext>
                  </a:extLst>
                </a:gridCol>
                <a:gridCol w="1082202">
                  <a:extLst>
                    <a:ext uri="{9D8B030D-6E8A-4147-A177-3AD203B41FA5}">
                      <a16:colId xmlns:a16="http://schemas.microsoft.com/office/drawing/2014/main" val="169561297"/>
                    </a:ext>
                  </a:extLst>
                </a:gridCol>
                <a:gridCol w="4651498">
                  <a:extLst>
                    <a:ext uri="{9D8B030D-6E8A-4147-A177-3AD203B41FA5}">
                      <a16:colId xmlns:a16="http://schemas.microsoft.com/office/drawing/2014/main" val="3175356889"/>
                    </a:ext>
                  </a:extLst>
                </a:gridCol>
              </a:tblGrid>
              <a:tr h="370840">
                <a:tc>
                  <a:txBody>
                    <a:bodyPr/>
                    <a:lstStyle/>
                    <a:p>
                      <a:pPr algn="ctr"/>
                      <a:r>
                        <a:rPr lang="en-US" altLang="zh-CN" sz="1400" dirty="0"/>
                        <a:t>ShortcutInfo</a:t>
                      </a:r>
                      <a:r>
                        <a:rPr lang="zh-CN" altLang="en-US" sz="1400" dirty="0"/>
                        <a:t>的方法</a:t>
                      </a:r>
                    </a:p>
                  </a:txBody>
                  <a:tcPr anchor="ctr"/>
                </a:tc>
                <a:tc>
                  <a:txBody>
                    <a:bodyPr/>
                    <a:lstStyle/>
                    <a:p>
                      <a:pPr algn="ctr"/>
                      <a:r>
                        <a:rPr lang="zh-CN" altLang="en-US" sz="1400" dirty="0"/>
                        <a:t>返回值</a:t>
                      </a:r>
                    </a:p>
                  </a:txBody>
                  <a:tcPr anchor="ctr"/>
                </a:tc>
                <a:tc>
                  <a:txBody>
                    <a:bodyPr/>
                    <a:lstStyle/>
                    <a:p>
                      <a:pPr algn="ctr"/>
                      <a:r>
                        <a:rPr lang="zh-CN" altLang="en-US" sz="1400" dirty="0"/>
                        <a:t>入参</a:t>
                      </a:r>
                    </a:p>
                  </a:txBody>
                  <a:tcPr anchor="ctr"/>
                </a:tc>
                <a:tc>
                  <a:txBody>
                    <a:bodyPr/>
                    <a:lstStyle/>
                    <a:p>
                      <a:pPr algn="ctr"/>
                      <a:r>
                        <a:rPr lang="zh-CN" altLang="en-US" sz="1400" dirty="0"/>
                        <a:t>说明</a:t>
                      </a:r>
                    </a:p>
                  </a:txBody>
                  <a:tcPr anchor="ctr"/>
                </a:tc>
                <a:extLst>
                  <a:ext uri="{0D108BD9-81ED-4DB2-BD59-A6C34878D82A}">
                    <a16:rowId xmlns:a16="http://schemas.microsoft.com/office/drawing/2014/main" val="3055490948"/>
                  </a:ext>
                </a:extLst>
              </a:tr>
              <a:tr h="370840">
                <a:tc>
                  <a:txBody>
                    <a:bodyPr/>
                    <a:lstStyle/>
                    <a:p>
                      <a:pPr algn="ctr"/>
                      <a:r>
                        <a:rPr lang="en-US" altLang="zh-CN" sz="1400" dirty="0" err="1"/>
                        <a:t>isDynamic</a:t>
                      </a:r>
                      <a:endParaRPr lang="zh-CN" altLang="en-US" sz="1400" dirty="0"/>
                    </a:p>
                  </a:txBody>
                  <a:tcPr anchor="ctr"/>
                </a:tc>
                <a:tc>
                  <a:txBody>
                    <a:bodyPr/>
                    <a:lstStyle/>
                    <a:p>
                      <a:pPr algn="ctr"/>
                      <a:r>
                        <a:rPr lang="en-US" altLang="zh-CN" sz="1400" dirty="0" err="1"/>
                        <a:t>boolean</a:t>
                      </a:r>
                      <a:endParaRPr lang="zh-CN" altLang="en-US" sz="1400" dirty="0"/>
                    </a:p>
                  </a:txBody>
                  <a:tcPr anchor="ctr"/>
                </a:tc>
                <a:tc>
                  <a:txBody>
                    <a:bodyPr/>
                    <a:lstStyle/>
                    <a:p>
                      <a:pPr algn="ctr"/>
                      <a:r>
                        <a:rPr lang="zh-CN" altLang="en-US" sz="1400" dirty="0"/>
                        <a:t>无</a:t>
                      </a:r>
                    </a:p>
                  </a:txBody>
                  <a:tcPr anchor="ctr"/>
                </a:tc>
                <a:tc>
                  <a:txBody>
                    <a:bodyPr/>
                    <a:lstStyle/>
                    <a:p>
                      <a:pPr algn="ctr"/>
                      <a:r>
                        <a:rPr lang="zh-CN" altLang="en-US" sz="1400" dirty="0"/>
                        <a:t>是否是动态</a:t>
                      </a:r>
                      <a:r>
                        <a:rPr lang="en-US" altLang="zh-CN" sz="1400" dirty="0"/>
                        <a:t>Shortcut</a:t>
                      </a:r>
                      <a:endParaRPr lang="zh-CN" altLang="en-US" sz="1400" dirty="0"/>
                    </a:p>
                  </a:txBody>
                  <a:tcPr anchor="ctr"/>
                </a:tc>
                <a:extLst>
                  <a:ext uri="{0D108BD9-81ED-4DB2-BD59-A6C34878D82A}">
                    <a16:rowId xmlns:a16="http://schemas.microsoft.com/office/drawing/2014/main" val="4086514295"/>
                  </a:ext>
                </a:extLst>
              </a:tr>
              <a:tr h="370840">
                <a:tc>
                  <a:txBody>
                    <a:bodyPr/>
                    <a:lstStyle/>
                    <a:p>
                      <a:pPr algn="ctr"/>
                      <a:r>
                        <a:rPr lang="en-US" altLang="zh-CN" sz="1400" dirty="0" err="1"/>
                        <a:t>isEnable</a:t>
                      </a:r>
                      <a:endParaRPr lang="zh-CN" altLang="en-US" sz="1400" dirty="0"/>
                    </a:p>
                  </a:txBody>
                  <a:tcPr anchor="ctr"/>
                </a:tc>
                <a:tc>
                  <a:txBody>
                    <a:bodyPr/>
                    <a:lstStyle/>
                    <a:p>
                      <a:pPr algn="ctr"/>
                      <a:r>
                        <a:rPr lang="en-US" altLang="zh-CN" sz="1400" dirty="0" err="1"/>
                        <a:t>boolean</a:t>
                      </a:r>
                      <a:endParaRPr lang="zh-CN" altLang="en-US" sz="1400" dirty="0"/>
                    </a:p>
                  </a:txBody>
                  <a:tcPr anchor="ctr"/>
                </a:tc>
                <a:tc>
                  <a:txBody>
                    <a:bodyPr/>
                    <a:lstStyle/>
                    <a:p>
                      <a:pPr algn="ctr"/>
                      <a:r>
                        <a:rPr lang="zh-CN" altLang="en-US" sz="1400" dirty="0"/>
                        <a:t>无</a:t>
                      </a:r>
                    </a:p>
                  </a:txBody>
                  <a:tcPr anchor="ctr"/>
                </a:tc>
                <a:tc>
                  <a:txBody>
                    <a:bodyPr/>
                    <a:lstStyle/>
                    <a:p>
                      <a:pPr algn="ctr"/>
                      <a:r>
                        <a:rPr lang="zh-CN" altLang="en-US" sz="1400" dirty="0"/>
                        <a:t>可用为</a:t>
                      </a:r>
                      <a:r>
                        <a:rPr lang="en-US" altLang="zh-CN" sz="1400" dirty="0"/>
                        <a:t>true</a:t>
                      </a:r>
                      <a:r>
                        <a:rPr lang="zh-CN" altLang="en-US" sz="1400" dirty="0"/>
                        <a:t>；</a:t>
                      </a:r>
                      <a:r>
                        <a:rPr lang="en-US" altLang="zh-CN" sz="1400" dirty="0"/>
                        <a:t>false</a:t>
                      </a:r>
                      <a:r>
                        <a:rPr lang="zh-CN" altLang="en-US" sz="1400" dirty="0"/>
                        <a:t>，有一种情况。这个</a:t>
                      </a:r>
                      <a:r>
                        <a:rPr lang="en-US" altLang="zh-CN" sz="1400" dirty="0"/>
                        <a:t>shortcut</a:t>
                      </a:r>
                      <a:r>
                        <a:rPr lang="zh-CN" altLang="en-US" sz="1400" dirty="0"/>
                        <a:t>在</a:t>
                      </a:r>
                      <a:r>
                        <a:rPr lang="en-US" altLang="zh-CN" sz="1400" dirty="0"/>
                        <a:t>enable</a:t>
                      </a:r>
                      <a:r>
                        <a:rPr lang="zh-CN" altLang="en-US" sz="1400" dirty="0"/>
                        <a:t>的时候被用户拖到了桌面。后来</a:t>
                      </a:r>
                      <a:r>
                        <a:rPr lang="en-US" altLang="zh-CN" sz="1400" dirty="0"/>
                        <a:t>disable</a:t>
                      </a:r>
                      <a:r>
                        <a:rPr lang="zh-CN" altLang="en-US" sz="1400" dirty="0"/>
                        <a:t>了。</a:t>
                      </a:r>
                    </a:p>
                  </a:txBody>
                  <a:tcPr anchor="ctr"/>
                </a:tc>
                <a:extLst>
                  <a:ext uri="{0D108BD9-81ED-4DB2-BD59-A6C34878D82A}">
                    <a16:rowId xmlns:a16="http://schemas.microsoft.com/office/drawing/2014/main" val="677803635"/>
                  </a:ext>
                </a:extLst>
              </a:tr>
              <a:tr h="370840">
                <a:tc>
                  <a:txBody>
                    <a:bodyPr/>
                    <a:lstStyle/>
                    <a:p>
                      <a:pPr algn="ctr"/>
                      <a:r>
                        <a:rPr lang="en-US" altLang="zh-CN" sz="1400" dirty="0" err="1"/>
                        <a:t>isImmutable</a:t>
                      </a:r>
                      <a:endParaRPr lang="zh-CN" altLang="en-US" sz="1400" dirty="0"/>
                    </a:p>
                  </a:txBody>
                  <a:tcPr anchor="ctr"/>
                </a:tc>
                <a:tc>
                  <a:txBody>
                    <a:bodyPr/>
                    <a:lstStyle/>
                    <a:p>
                      <a:pPr algn="ctr"/>
                      <a:r>
                        <a:rPr lang="en-US" altLang="zh-CN" sz="1400" dirty="0" err="1"/>
                        <a:t>boolean</a:t>
                      </a:r>
                      <a:endParaRPr lang="zh-CN" altLang="en-US" sz="1400" dirty="0"/>
                    </a:p>
                  </a:txBody>
                  <a:tcPr anchor="ctr"/>
                </a:tc>
                <a:tc>
                  <a:txBody>
                    <a:bodyPr/>
                    <a:lstStyle/>
                    <a:p>
                      <a:pPr algn="ctr"/>
                      <a:r>
                        <a:rPr lang="zh-CN" altLang="en-US" sz="1400" dirty="0"/>
                        <a:t>无</a:t>
                      </a:r>
                    </a:p>
                  </a:txBody>
                  <a:tcPr anchor="ctr"/>
                </a:tc>
                <a:tc>
                  <a:txBody>
                    <a:bodyPr/>
                    <a:lstStyle/>
                    <a:p>
                      <a:pPr algn="ctr"/>
                      <a:r>
                        <a:rPr lang="zh-CN" altLang="en-US" sz="1400" dirty="0"/>
                        <a:t>是否是不可修改的</a:t>
                      </a:r>
                      <a:r>
                        <a:rPr lang="en-US" altLang="zh-CN" sz="1400" dirty="0"/>
                        <a:t>shortcut</a:t>
                      </a:r>
                      <a:endParaRPr lang="zh-CN" altLang="en-US" sz="1400" dirty="0"/>
                    </a:p>
                  </a:txBody>
                  <a:tcPr anchor="ctr"/>
                </a:tc>
                <a:extLst>
                  <a:ext uri="{0D108BD9-81ED-4DB2-BD59-A6C34878D82A}">
                    <a16:rowId xmlns:a16="http://schemas.microsoft.com/office/drawing/2014/main" val="3726517138"/>
                  </a:ext>
                </a:extLst>
              </a:tr>
              <a:tr h="370840">
                <a:tc>
                  <a:txBody>
                    <a:bodyPr/>
                    <a:lstStyle/>
                    <a:p>
                      <a:pPr algn="ctr"/>
                      <a:r>
                        <a:rPr lang="en-US" altLang="zh-CN" sz="1400" dirty="0" err="1"/>
                        <a:t>isPinned</a:t>
                      </a:r>
                      <a:endParaRPr lang="zh-CN" altLang="en-US" sz="1400" dirty="0"/>
                    </a:p>
                  </a:txBody>
                  <a:tcPr anchor="ctr"/>
                </a:tc>
                <a:tc>
                  <a:txBody>
                    <a:bodyPr/>
                    <a:lstStyle/>
                    <a:p>
                      <a:pPr algn="ctr"/>
                      <a:r>
                        <a:rPr lang="en-US" altLang="zh-CN" sz="1400" dirty="0" err="1"/>
                        <a:t>boolean</a:t>
                      </a:r>
                      <a:endParaRPr lang="zh-CN" altLang="en-US" sz="1400" dirty="0"/>
                    </a:p>
                  </a:txBody>
                  <a:tcPr anchor="ctr"/>
                </a:tc>
                <a:tc>
                  <a:txBody>
                    <a:bodyPr/>
                    <a:lstStyle/>
                    <a:p>
                      <a:pPr algn="ctr"/>
                      <a:r>
                        <a:rPr lang="zh-CN" altLang="en-US" sz="1400" dirty="0"/>
                        <a:t>无</a:t>
                      </a:r>
                    </a:p>
                  </a:txBody>
                  <a:tcPr anchor="ctr"/>
                </a:tc>
                <a:tc>
                  <a:txBody>
                    <a:bodyPr/>
                    <a:lstStyle/>
                    <a:p>
                      <a:pPr algn="ctr"/>
                      <a:r>
                        <a:rPr lang="zh-CN" altLang="en-US" sz="1400" dirty="0"/>
                        <a:t>是否被添加到桌面快捷方式（无论是否为</a:t>
                      </a:r>
                      <a:r>
                        <a:rPr lang="en-US" altLang="zh-CN" sz="1400" dirty="0"/>
                        <a:t>disabled</a:t>
                      </a:r>
                      <a:r>
                        <a:rPr lang="zh-CN" altLang="en-US" sz="1400" dirty="0"/>
                        <a:t>）</a:t>
                      </a:r>
                    </a:p>
                  </a:txBody>
                  <a:tcPr anchor="ctr"/>
                </a:tc>
                <a:extLst>
                  <a:ext uri="{0D108BD9-81ED-4DB2-BD59-A6C34878D82A}">
                    <a16:rowId xmlns:a16="http://schemas.microsoft.com/office/drawing/2014/main" val="1558218538"/>
                  </a:ext>
                </a:extLst>
              </a:tr>
              <a:tr h="370840">
                <a:tc>
                  <a:txBody>
                    <a:bodyPr/>
                    <a:lstStyle/>
                    <a:p>
                      <a:pPr algn="ctr"/>
                      <a:r>
                        <a:rPr lang="en-US" altLang="zh-CN" sz="1400" dirty="0" err="1"/>
                        <a:t>getActivity</a:t>
                      </a:r>
                      <a:endParaRPr lang="zh-CN" altLang="en-US" sz="1400" dirty="0"/>
                    </a:p>
                  </a:txBody>
                  <a:tcPr anchor="ctr"/>
                </a:tc>
                <a:tc>
                  <a:txBody>
                    <a:bodyPr/>
                    <a:lstStyle/>
                    <a:p>
                      <a:pPr algn="ctr"/>
                      <a:r>
                        <a:rPr lang="en-US" altLang="zh-CN" sz="1400" dirty="0"/>
                        <a:t>Activity</a:t>
                      </a:r>
                      <a:endParaRPr lang="zh-CN" altLang="en-US" sz="1400" dirty="0"/>
                    </a:p>
                  </a:txBody>
                  <a:tcPr anchor="ctr"/>
                </a:tc>
                <a:tc>
                  <a:txBody>
                    <a:bodyPr/>
                    <a:lstStyle/>
                    <a:p>
                      <a:pPr algn="ctr"/>
                      <a:r>
                        <a:rPr lang="zh-CN" altLang="en-US" sz="1400" dirty="0"/>
                        <a:t>无</a:t>
                      </a:r>
                    </a:p>
                  </a:txBody>
                  <a:tcPr anchor="ctr"/>
                </a:tc>
                <a:tc>
                  <a:txBody>
                    <a:bodyPr/>
                    <a:lstStyle/>
                    <a:p>
                      <a:pPr algn="ctr"/>
                      <a:r>
                        <a:rPr lang="zh-CN" altLang="en-US" sz="1400" dirty="0"/>
                        <a:t>跳转的</a:t>
                      </a:r>
                      <a:r>
                        <a:rPr lang="en-US" altLang="zh-CN" sz="1400" dirty="0"/>
                        <a:t>Activity</a:t>
                      </a:r>
                      <a:endParaRPr lang="zh-CN" altLang="en-US" sz="1400" dirty="0"/>
                    </a:p>
                  </a:txBody>
                  <a:tcPr anchor="ctr"/>
                </a:tc>
                <a:extLst>
                  <a:ext uri="{0D108BD9-81ED-4DB2-BD59-A6C34878D82A}">
                    <a16:rowId xmlns:a16="http://schemas.microsoft.com/office/drawing/2014/main" val="1183010482"/>
                  </a:ext>
                </a:extLst>
              </a:tr>
              <a:tr h="370840">
                <a:tc>
                  <a:txBody>
                    <a:bodyPr/>
                    <a:lstStyle/>
                    <a:p>
                      <a:pPr algn="ctr"/>
                      <a:r>
                        <a:rPr lang="en-US" altLang="zh-CN" sz="1400" dirty="0" err="1"/>
                        <a:t>getDisableMessage</a:t>
                      </a:r>
                      <a:endParaRPr lang="zh-CN" altLang="en-US" sz="1400" dirty="0"/>
                    </a:p>
                  </a:txBody>
                  <a:tcPr anchor="ctr"/>
                </a:tc>
                <a:tc>
                  <a:txBody>
                    <a:bodyPr/>
                    <a:lstStyle/>
                    <a:p>
                      <a:pPr algn="ctr"/>
                      <a:r>
                        <a:rPr lang="en-US" altLang="zh-CN" sz="1400" dirty="0"/>
                        <a:t>CharSequence</a:t>
                      </a:r>
                      <a:endParaRPr lang="zh-CN" altLang="en-US" sz="1400" dirty="0"/>
                    </a:p>
                  </a:txBody>
                  <a:tcPr anchor="ctr"/>
                </a:tc>
                <a:tc>
                  <a:txBody>
                    <a:bodyPr/>
                    <a:lstStyle/>
                    <a:p>
                      <a:pPr algn="ctr"/>
                      <a:r>
                        <a:rPr lang="zh-CN" altLang="en-US" sz="1400" dirty="0"/>
                        <a:t>无</a:t>
                      </a:r>
                    </a:p>
                  </a:txBody>
                  <a:tcPr anchor="ctr"/>
                </a:tc>
                <a:tc>
                  <a:txBody>
                    <a:bodyPr/>
                    <a:lstStyle/>
                    <a:p>
                      <a:pPr algn="ctr"/>
                      <a:r>
                        <a:rPr lang="zh-CN" altLang="en-US" sz="1400" dirty="0"/>
                        <a:t>当</a:t>
                      </a:r>
                      <a:r>
                        <a:rPr lang="en-US" altLang="zh-CN" sz="1400" dirty="0"/>
                        <a:t>Shortcut</a:t>
                      </a:r>
                      <a:r>
                        <a:rPr lang="zh-CN" altLang="en-US" sz="1400" dirty="0"/>
                        <a:t>状态为</a:t>
                      </a:r>
                      <a:r>
                        <a:rPr lang="en-US" altLang="zh-CN" sz="1400" dirty="0"/>
                        <a:t>disable</a:t>
                      </a:r>
                      <a:r>
                        <a:rPr lang="zh-CN" altLang="en-US" sz="1400" dirty="0"/>
                        <a:t>的时候，用户点击它显示的</a:t>
                      </a:r>
                      <a:r>
                        <a:rPr lang="en-US" altLang="zh-CN" sz="1400" dirty="0"/>
                        <a:t>Toast</a:t>
                      </a:r>
                      <a:r>
                        <a:rPr lang="zh-CN" altLang="en-US" sz="1400" dirty="0"/>
                        <a:t>信息</a:t>
                      </a:r>
                    </a:p>
                  </a:txBody>
                  <a:tcPr anchor="ctr"/>
                </a:tc>
                <a:extLst>
                  <a:ext uri="{0D108BD9-81ED-4DB2-BD59-A6C34878D82A}">
                    <a16:rowId xmlns:a16="http://schemas.microsoft.com/office/drawing/2014/main" val="703916188"/>
                  </a:ext>
                </a:extLst>
              </a:tr>
              <a:tr h="370840">
                <a:tc>
                  <a:txBody>
                    <a:bodyPr/>
                    <a:lstStyle/>
                    <a:p>
                      <a:pPr algn="ctr"/>
                      <a:r>
                        <a:rPr lang="en-US" altLang="zh-CN" sz="1400" dirty="0" err="1"/>
                        <a:t>getId</a:t>
                      </a:r>
                      <a:endParaRPr lang="en-US" altLang="zh-CN" sz="1400" dirty="0"/>
                    </a:p>
                  </a:txBody>
                  <a:tcPr anchor="ctr"/>
                </a:tc>
                <a:tc>
                  <a:txBody>
                    <a:bodyPr/>
                    <a:lstStyle/>
                    <a:p>
                      <a:pPr algn="ctr"/>
                      <a:r>
                        <a:rPr lang="en-US" altLang="zh-CN" sz="1400" dirty="0"/>
                        <a:t>String</a:t>
                      </a:r>
                      <a:endParaRPr lang="zh-CN" altLang="en-US" sz="1400" dirty="0"/>
                    </a:p>
                  </a:txBody>
                  <a:tcPr anchor="ctr"/>
                </a:tc>
                <a:tc>
                  <a:txBody>
                    <a:bodyPr/>
                    <a:lstStyle/>
                    <a:p>
                      <a:pPr algn="ctr"/>
                      <a:r>
                        <a:rPr lang="zh-CN" altLang="en-US" sz="1400" dirty="0"/>
                        <a:t>无</a:t>
                      </a:r>
                    </a:p>
                  </a:txBody>
                  <a:tcPr anchor="ctr"/>
                </a:tc>
                <a:tc>
                  <a:txBody>
                    <a:bodyPr/>
                    <a:lstStyle/>
                    <a:p>
                      <a:pPr algn="ctr"/>
                      <a:r>
                        <a:rPr lang="en-US" altLang="zh-CN" sz="1400" dirty="0"/>
                        <a:t>Shortcut</a:t>
                      </a:r>
                      <a:r>
                        <a:rPr lang="zh-CN" altLang="en-US" sz="1400" dirty="0"/>
                        <a:t>的</a:t>
                      </a:r>
                      <a:r>
                        <a:rPr lang="en-US" altLang="zh-CN" sz="1400" dirty="0"/>
                        <a:t>ID</a:t>
                      </a:r>
                      <a:endParaRPr lang="zh-CN" altLang="en-US" sz="1400" dirty="0"/>
                    </a:p>
                  </a:txBody>
                  <a:tcPr anchor="ctr"/>
                </a:tc>
                <a:extLst>
                  <a:ext uri="{0D108BD9-81ED-4DB2-BD59-A6C34878D82A}">
                    <a16:rowId xmlns:a16="http://schemas.microsoft.com/office/drawing/2014/main" val="1178075076"/>
                  </a:ext>
                </a:extLst>
              </a:tr>
              <a:tr h="370840">
                <a:tc>
                  <a:txBody>
                    <a:bodyPr/>
                    <a:lstStyle/>
                    <a:p>
                      <a:pPr algn="ctr"/>
                      <a:r>
                        <a:rPr lang="en-US" altLang="zh-CN" sz="1400" dirty="0" err="1"/>
                        <a:t>getIntent</a:t>
                      </a:r>
                      <a:endParaRPr lang="en-US" altLang="zh-CN" sz="1400" dirty="0"/>
                    </a:p>
                  </a:txBody>
                  <a:tcPr anchor="ctr"/>
                </a:tc>
                <a:tc>
                  <a:txBody>
                    <a:bodyPr/>
                    <a:lstStyle/>
                    <a:p>
                      <a:pPr algn="ctr"/>
                      <a:r>
                        <a:rPr lang="en-US" altLang="zh-CN" sz="1400" dirty="0"/>
                        <a:t>Intent</a:t>
                      </a:r>
                      <a:endParaRPr lang="zh-CN" altLang="en-US" sz="1400" dirty="0"/>
                    </a:p>
                  </a:txBody>
                  <a:tcPr anchor="ctr"/>
                </a:tc>
                <a:tc>
                  <a:txBody>
                    <a:bodyPr/>
                    <a:lstStyle/>
                    <a:p>
                      <a:pPr algn="ctr"/>
                      <a:r>
                        <a:rPr lang="zh-CN" altLang="en-US" sz="1400" dirty="0"/>
                        <a:t>无</a:t>
                      </a:r>
                    </a:p>
                  </a:txBody>
                  <a:tcPr anchor="ctr"/>
                </a:tc>
                <a:tc>
                  <a:txBody>
                    <a:bodyPr/>
                    <a:lstStyle/>
                    <a:p>
                      <a:pPr algn="ctr"/>
                      <a:r>
                        <a:rPr lang="en-US" altLang="zh-CN" sz="1400" dirty="0"/>
                        <a:t>Shortcut</a:t>
                      </a:r>
                      <a:r>
                        <a:rPr lang="zh-CN" altLang="en-US" sz="1400" dirty="0"/>
                        <a:t>设置的</a:t>
                      </a:r>
                      <a:r>
                        <a:rPr lang="en-US" altLang="zh-CN" sz="1400" dirty="0"/>
                        <a:t>intent</a:t>
                      </a:r>
                      <a:endParaRPr lang="zh-CN" altLang="en-US" sz="1400" dirty="0"/>
                    </a:p>
                  </a:txBody>
                  <a:tcPr anchor="ctr"/>
                </a:tc>
                <a:extLst>
                  <a:ext uri="{0D108BD9-81ED-4DB2-BD59-A6C34878D82A}">
                    <a16:rowId xmlns:a16="http://schemas.microsoft.com/office/drawing/2014/main" val="3626857751"/>
                  </a:ext>
                </a:extLst>
              </a:tr>
              <a:tr h="370840">
                <a:tc>
                  <a:txBody>
                    <a:bodyPr/>
                    <a:lstStyle/>
                    <a:p>
                      <a:pPr algn="ctr"/>
                      <a:r>
                        <a:rPr lang="en-US" altLang="zh-CN" sz="1400" dirty="0" err="1"/>
                        <a:t>getLongLabel</a:t>
                      </a:r>
                      <a:endParaRPr lang="en-US" altLang="zh-CN" sz="1400" dirty="0"/>
                    </a:p>
                  </a:txBody>
                  <a:tcPr anchor="ctr"/>
                </a:tc>
                <a:tc>
                  <a:txBody>
                    <a:bodyPr/>
                    <a:lstStyle/>
                    <a:p>
                      <a:pPr algn="ctr"/>
                      <a:r>
                        <a:rPr lang="en-US" altLang="zh-CN" sz="1400" dirty="0"/>
                        <a:t>CharSequence</a:t>
                      </a:r>
                      <a:endParaRPr lang="zh-CN" altLang="en-US" sz="1400" dirty="0"/>
                    </a:p>
                  </a:txBody>
                  <a:tcPr anchor="ctr"/>
                </a:tc>
                <a:tc>
                  <a:txBody>
                    <a:bodyPr/>
                    <a:lstStyle/>
                    <a:p>
                      <a:pPr algn="ctr"/>
                      <a:r>
                        <a:rPr lang="zh-CN" altLang="en-US" sz="1400" dirty="0"/>
                        <a:t>无</a:t>
                      </a:r>
                    </a:p>
                  </a:txBody>
                  <a:tcPr anchor="ctr"/>
                </a:tc>
                <a:tc>
                  <a:txBody>
                    <a:bodyPr/>
                    <a:lstStyle/>
                    <a:p>
                      <a:pPr algn="ctr"/>
                      <a:r>
                        <a:rPr lang="en-US" altLang="zh-CN" sz="1400" dirty="0"/>
                        <a:t>Shortcut</a:t>
                      </a:r>
                      <a:r>
                        <a:rPr lang="zh-CN" altLang="en-US" sz="1400" dirty="0"/>
                        <a:t>的长名称</a:t>
                      </a:r>
                    </a:p>
                  </a:txBody>
                  <a:tcPr anchor="ctr"/>
                </a:tc>
                <a:extLst>
                  <a:ext uri="{0D108BD9-81ED-4DB2-BD59-A6C34878D82A}">
                    <a16:rowId xmlns:a16="http://schemas.microsoft.com/office/drawing/2014/main" val="1932207676"/>
                  </a:ext>
                </a:extLst>
              </a:tr>
              <a:tr h="370840">
                <a:tc>
                  <a:txBody>
                    <a:bodyPr/>
                    <a:lstStyle/>
                    <a:p>
                      <a:pPr algn="ctr"/>
                      <a:r>
                        <a:rPr lang="en-US" altLang="zh-CN" sz="1400" dirty="0" err="1"/>
                        <a:t>getShort</a:t>
                      </a:r>
                      <a:endParaRPr lang="en-US" altLang="zh-CN" sz="1400" dirty="0"/>
                    </a:p>
                  </a:txBody>
                  <a:tcPr anchor="ctr"/>
                </a:tc>
                <a:tc>
                  <a:txBody>
                    <a:bodyPr/>
                    <a:lstStyle/>
                    <a:p>
                      <a:pPr algn="ctr"/>
                      <a:r>
                        <a:rPr lang="en-US" altLang="zh-CN" sz="1400" dirty="0"/>
                        <a:t>CharSequence</a:t>
                      </a:r>
                      <a:endParaRPr lang="zh-CN" altLang="en-US" sz="1400" dirty="0"/>
                    </a:p>
                  </a:txBody>
                  <a:tcPr anchor="ctr"/>
                </a:tc>
                <a:tc>
                  <a:txBody>
                    <a:bodyPr/>
                    <a:lstStyle/>
                    <a:p>
                      <a:pPr algn="ctr"/>
                      <a:r>
                        <a:rPr lang="zh-CN" altLang="en-US" sz="1400" dirty="0"/>
                        <a:t>无</a:t>
                      </a:r>
                    </a:p>
                  </a:txBody>
                  <a:tcPr anchor="ctr"/>
                </a:tc>
                <a:tc>
                  <a:txBody>
                    <a:bodyPr/>
                    <a:lstStyle/>
                    <a:p>
                      <a:pPr algn="ctr"/>
                      <a:r>
                        <a:rPr lang="en-US" altLang="zh-CN" sz="1400" dirty="0"/>
                        <a:t>Shortcut</a:t>
                      </a:r>
                      <a:r>
                        <a:rPr lang="zh-CN" altLang="en-US" sz="1400" dirty="0"/>
                        <a:t>的短名称</a:t>
                      </a:r>
                    </a:p>
                  </a:txBody>
                  <a:tcPr anchor="ctr"/>
                </a:tc>
                <a:extLst>
                  <a:ext uri="{0D108BD9-81ED-4DB2-BD59-A6C34878D82A}">
                    <a16:rowId xmlns:a16="http://schemas.microsoft.com/office/drawing/2014/main" val="1386982674"/>
                  </a:ext>
                </a:extLst>
              </a:tr>
            </a:tbl>
          </a:graphicData>
        </a:graphic>
      </p:graphicFrame>
    </p:spTree>
    <p:extLst>
      <p:ext uri="{BB962C8B-B14F-4D97-AF65-F5344CB8AC3E}">
        <p14:creationId xmlns:p14="http://schemas.microsoft.com/office/powerpoint/2010/main" val="40873210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a:lstStyle/>
          <a:p>
            <a:r>
              <a:rPr lang="en-US" altLang="zh-CN" sz="3600" dirty="0"/>
              <a:t>App Shortcuts-</a:t>
            </a:r>
            <a:r>
              <a:rPr lang="zh-CN" altLang="en-US" sz="3600" dirty="0"/>
              <a:t>相关</a:t>
            </a:r>
            <a:r>
              <a:rPr lang="en-US" altLang="zh-CN" sz="3600" dirty="0"/>
              <a:t>……</a:t>
            </a:r>
            <a:r>
              <a:rPr lang="zh-CN" altLang="en-US" sz="3600" dirty="0"/>
              <a:t>？坑</a:t>
            </a:r>
            <a:endParaRPr lang="zh-CN" dirty="0"/>
          </a:p>
        </p:txBody>
      </p:sp>
      <p:sp>
        <p:nvSpPr>
          <p:cNvPr id="4" name="内容占位符 13"/>
          <p:cNvSpPr>
            <a:spLocks noGrp="1"/>
          </p:cNvSpPr>
          <p:nvPr>
            <p:ph idx="1"/>
          </p:nvPr>
        </p:nvSpPr>
        <p:spPr>
          <a:xfrm>
            <a:off x="1524000" y="1600200"/>
            <a:ext cx="8604448" cy="4565104"/>
          </a:xfrm>
        </p:spPr>
        <p:txBody>
          <a:bodyPr>
            <a:normAutofit lnSpcReduction="10000"/>
          </a:bodyPr>
          <a:lstStyle/>
          <a:p>
            <a:pPr>
              <a:lnSpc>
                <a:spcPct val="110000"/>
              </a:lnSpc>
            </a:pPr>
            <a:r>
              <a:rPr lang="zh-CN" altLang="en-US" sz="1800" b="1" dirty="0">
                <a:solidFill>
                  <a:srgbClr val="72A23E"/>
                </a:solidFill>
              </a:rPr>
              <a:t>静态的</a:t>
            </a:r>
            <a:r>
              <a:rPr lang="en-US" altLang="zh-CN" sz="1800" b="1" dirty="0">
                <a:solidFill>
                  <a:srgbClr val="72A23E"/>
                </a:solidFill>
              </a:rPr>
              <a:t>Shortcuts</a:t>
            </a:r>
            <a:r>
              <a:rPr lang="zh-CN" altLang="en-US" sz="1400" dirty="0"/>
              <a:t>使用场景：添加一个新联系人，添加一个对话等。（不可移除，不可更改）</a:t>
            </a:r>
            <a:endParaRPr lang="en-US" altLang="zh-CN" sz="1400" dirty="0">
              <a:solidFill>
                <a:srgbClr val="72A23E"/>
              </a:solidFill>
            </a:endParaRPr>
          </a:p>
          <a:p>
            <a:pPr>
              <a:lnSpc>
                <a:spcPct val="110000"/>
              </a:lnSpc>
            </a:pPr>
            <a:r>
              <a:rPr lang="zh-CN" altLang="en-US" sz="1800" b="1" dirty="0">
                <a:solidFill>
                  <a:srgbClr val="72A23E"/>
                </a:solidFill>
              </a:rPr>
              <a:t>静态的</a:t>
            </a:r>
            <a:r>
              <a:rPr lang="en-US" altLang="zh-CN" sz="1800" b="1" dirty="0">
                <a:solidFill>
                  <a:srgbClr val="72A23E"/>
                </a:solidFill>
              </a:rPr>
              <a:t>Shortcuts</a:t>
            </a:r>
            <a:r>
              <a:rPr lang="zh-CN" altLang="en-US" sz="1400" dirty="0"/>
              <a:t>一定是定义在</a:t>
            </a:r>
            <a:r>
              <a:rPr lang="en-US" altLang="zh-CN" sz="1400" dirty="0"/>
              <a:t>Manifest</a:t>
            </a:r>
            <a:r>
              <a:rPr lang="zh-CN" altLang="en-US" sz="1400" dirty="0"/>
              <a:t>里的（</a:t>
            </a:r>
            <a:r>
              <a:rPr lang="en-US" altLang="zh-CN" sz="1400" dirty="0" err="1"/>
              <a:t>isDeclaredInManifest</a:t>
            </a:r>
            <a:r>
              <a:rPr lang="zh-CN" altLang="en-US" sz="1400" dirty="0"/>
              <a:t>）</a:t>
            </a:r>
            <a:r>
              <a:rPr lang="en-US" altLang="zh-CN" sz="1400" dirty="0"/>
              <a:t>,</a:t>
            </a:r>
            <a:r>
              <a:rPr lang="zh-CN" altLang="en-US" sz="1400" dirty="0"/>
              <a:t>一定是不可变的（</a:t>
            </a:r>
            <a:r>
              <a:rPr lang="en-US" altLang="zh-CN" sz="1400" dirty="0" err="1"/>
              <a:t>isImmutable</a:t>
            </a:r>
            <a:r>
              <a:rPr lang="zh-CN" altLang="en-US" sz="1400" dirty="0"/>
              <a:t>）</a:t>
            </a:r>
            <a:endParaRPr lang="en-US" altLang="zh-CN" sz="1400" dirty="0"/>
          </a:p>
          <a:p>
            <a:pPr>
              <a:lnSpc>
                <a:spcPct val="110000"/>
              </a:lnSpc>
            </a:pPr>
            <a:r>
              <a:rPr lang="zh-CN" altLang="en-US" sz="1800" b="1" dirty="0">
                <a:solidFill>
                  <a:srgbClr val="72A23E"/>
                </a:solidFill>
              </a:rPr>
              <a:t>动态的</a:t>
            </a:r>
            <a:r>
              <a:rPr lang="en-US" altLang="zh-CN" sz="1800" b="1" dirty="0">
                <a:solidFill>
                  <a:srgbClr val="72A23E"/>
                </a:solidFill>
              </a:rPr>
              <a:t>Shortcuts</a:t>
            </a:r>
            <a:r>
              <a:rPr lang="zh-CN" altLang="en-US" sz="1400" dirty="0"/>
              <a:t>如果被放置到桌面快捷方式（</a:t>
            </a:r>
            <a:r>
              <a:rPr lang="en-US" altLang="zh-CN" sz="1400" dirty="0"/>
              <a:t>pinned</a:t>
            </a:r>
            <a:r>
              <a:rPr lang="zh-CN" altLang="en-US" sz="1400" dirty="0"/>
              <a:t>），即便被</a:t>
            </a:r>
            <a:r>
              <a:rPr lang="en-US" altLang="zh-CN" sz="1400" dirty="0"/>
              <a:t>disable</a:t>
            </a:r>
            <a:r>
              <a:rPr lang="zh-CN" altLang="en-US" sz="1400" dirty="0"/>
              <a:t>了，我们仍能取到它（</a:t>
            </a:r>
            <a:r>
              <a:rPr lang="en-US" altLang="zh-CN" sz="1400" dirty="0" err="1"/>
              <a:t>getPinnedShortcuts</a:t>
            </a:r>
            <a:r>
              <a:rPr lang="zh-CN" altLang="en-US" sz="1400" dirty="0"/>
              <a:t>），但它已经不在</a:t>
            </a:r>
            <a:r>
              <a:rPr lang="en-US" altLang="zh-CN" sz="1400" dirty="0"/>
              <a:t>app</a:t>
            </a:r>
            <a:r>
              <a:rPr lang="zh-CN" altLang="en-US" sz="1400" dirty="0"/>
              <a:t>的快捷方式栏中了，桌面图标也会变灰。</a:t>
            </a:r>
            <a:endParaRPr lang="en-US" altLang="zh-CN" sz="1400" dirty="0">
              <a:solidFill>
                <a:srgbClr val="72A23E"/>
              </a:solidFill>
            </a:endParaRPr>
          </a:p>
          <a:p>
            <a:pPr>
              <a:lnSpc>
                <a:spcPct val="110000"/>
              </a:lnSpc>
            </a:pPr>
            <a:r>
              <a:rPr lang="zh-CN" altLang="en-US" sz="1800" b="1" dirty="0">
                <a:solidFill>
                  <a:srgbClr val="72A23E"/>
                </a:solidFill>
              </a:rPr>
              <a:t>动态的</a:t>
            </a:r>
            <a:r>
              <a:rPr lang="en-US" altLang="zh-CN" sz="1800" b="1" dirty="0">
                <a:solidFill>
                  <a:srgbClr val="72A23E"/>
                </a:solidFill>
              </a:rPr>
              <a:t>Shortcuts</a:t>
            </a:r>
            <a:r>
              <a:rPr lang="zh-CN" altLang="en-US" sz="1400" dirty="0"/>
              <a:t>被</a:t>
            </a:r>
            <a:r>
              <a:rPr lang="en-US" altLang="zh-CN" sz="1400" dirty="0"/>
              <a:t>disable</a:t>
            </a:r>
            <a:r>
              <a:rPr lang="zh-CN" altLang="en-US" sz="1400" dirty="0"/>
              <a:t>后，再次</a:t>
            </a:r>
            <a:r>
              <a:rPr lang="en-US" altLang="zh-CN" sz="1400" dirty="0"/>
              <a:t>enable</a:t>
            </a:r>
            <a:r>
              <a:rPr lang="zh-CN" altLang="en-US" sz="1400" dirty="0"/>
              <a:t>。也无法在</a:t>
            </a:r>
            <a:r>
              <a:rPr lang="en-US" altLang="zh-CN" sz="1400" dirty="0"/>
              <a:t>app</a:t>
            </a:r>
            <a:r>
              <a:rPr lang="zh-CN" altLang="en-US" sz="1400" dirty="0"/>
              <a:t>的快捷方式栏里出现。</a:t>
            </a:r>
            <a:endParaRPr lang="en-US" altLang="zh-CN" sz="1400" dirty="0"/>
          </a:p>
          <a:p>
            <a:pPr>
              <a:lnSpc>
                <a:spcPct val="110000"/>
              </a:lnSpc>
            </a:pPr>
            <a:r>
              <a:rPr lang="en-US" altLang="zh-CN" sz="1800" b="1" dirty="0">
                <a:solidFill>
                  <a:srgbClr val="72A23E"/>
                </a:solidFill>
              </a:rPr>
              <a:t>shortcutDisabledMessage</a:t>
            </a:r>
            <a:r>
              <a:rPr lang="zh-CN" altLang="en-US" sz="1400" dirty="0"/>
              <a:t>的默认值是“无法使用快捷方式”。为了更友好，可以设置更为人性化的提醒。</a:t>
            </a:r>
            <a:endParaRPr lang="en-US" altLang="zh-CN" sz="1400" dirty="0"/>
          </a:p>
          <a:p>
            <a:pPr>
              <a:lnSpc>
                <a:spcPct val="110000"/>
              </a:lnSpc>
            </a:pPr>
            <a:r>
              <a:rPr lang="zh-CN" altLang="en-US" sz="1800" dirty="0">
                <a:solidFill>
                  <a:srgbClr val="72A23E"/>
                </a:solidFill>
              </a:rPr>
              <a:t>放置在桌面的</a:t>
            </a:r>
            <a:r>
              <a:rPr lang="en-US" altLang="zh-CN" sz="1800" dirty="0">
                <a:solidFill>
                  <a:srgbClr val="72A23E"/>
                </a:solidFill>
              </a:rPr>
              <a:t>Shortcuts</a:t>
            </a:r>
            <a:r>
              <a:rPr lang="zh-CN" altLang="en-US" sz="1800" dirty="0">
                <a:solidFill>
                  <a:srgbClr val="72A23E"/>
                </a:solidFill>
              </a:rPr>
              <a:t>（</a:t>
            </a:r>
            <a:r>
              <a:rPr lang="en-US" altLang="zh-CN" sz="1800" dirty="0">
                <a:solidFill>
                  <a:srgbClr val="72A23E"/>
                </a:solidFill>
              </a:rPr>
              <a:t>Pinned</a:t>
            </a:r>
            <a:r>
              <a:rPr lang="zh-CN" altLang="en-US" sz="1800" dirty="0">
                <a:solidFill>
                  <a:srgbClr val="72A23E"/>
                </a:solidFill>
              </a:rPr>
              <a:t>），</a:t>
            </a:r>
            <a:r>
              <a:rPr lang="zh-CN" altLang="en-US" sz="1400" dirty="0"/>
              <a:t>不能被</a:t>
            </a:r>
            <a:r>
              <a:rPr lang="zh-CN" altLang="en-US" sz="1400" b="1" dirty="0">
                <a:solidFill>
                  <a:schemeClr val="accent3">
                    <a:lumMod val="75000"/>
                  </a:schemeClr>
                </a:solidFill>
              </a:rPr>
              <a:t>代码</a:t>
            </a:r>
            <a:r>
              <a:rPr lang="zh-CN" altLang="en-US" sz="1400" dirty="0"/>
              <a:t>移除（</a:t>
            </a:r>
            <a:r>
              <a:rPr lang="en-US" altLang="zh-CN" sz="1400" dirty="0"/>
              <a:t>remove</a:t>
            </a:r>
            <a:r>
              <a:rPr lang="zh-CN" altLang="en-US" sz="1400" dirty="0"/>
              <a:t>），只能使其失效（</a:t>
            </a:r>
            <a:r>
              <a:rPr lang="en-US" altLang="zh-CN" sz="1400" dirty="0"/>
              <a:t>disable</a:t>
            </a:r>
            <a:r>
              <a:rPr lang="zh-CN" altLang="en-US" sz="1400" dirty="0"/>
              <a:t>），促使用户去手动移除。</a:t>
            </a:r>
          </a:p>
          <a:p>
            <a:pPr>
              <a:lnSpc>
                <a:spcPct val="110000"/>
              </a:lnSpc>
            </a:pPr>
            <a:r>
              <a:rPr lang="zh-CN" altLang="en-US" sz="1800" dirty="0">
                <a:solidFill>
                  <a:srgbClr val="72A23E"/>
                </a:solidFill>
              </a:rPr>
              <a:t>一个</a:t>
            </a:r>
            <a:r>
              <a:rPr lang="en-US" altLang="zh-CN" sz="1800" dirty="0">
                <a:solidFill>
                  <a:srgbClr val="72A23E"/>
                </a:solidFill>
              </a:rPr>
              <a:t>App</a:t>
            </a:r>
            <a:r>
              <a:rPr lang="zh-CN" altLang="en-US" sz="1800" dirty="0">
                <a:solidFill>
                  <a:srgbClr val="72A23E"/>
                </a:solidFill>
              </a:rPr>
              <a:t>最多</a:t>
            </a:r>
            <a:r>
              <a:rPr lang="en-US" altLang="zh-CN" sz="1800" dirty="0">
                <a:solidFill>
                  <a:srgbClr val="72A23E"/>
                </a:solidFill>
              </a:rPr>
              <a:t>5</a:t>
            </a:r>
            <a:r>
              <a:rPr lang="zh-CN" altLang="en-US" sz="1800" dirty="0">
                <a:solidFill>
                  <a:srgbClr val="72A23E"/>
                </a:solidFill>
              </a:rPr>
              <a:t>个</a:t>
            </a:r>
            <a:r>
              <a:rPr lang="en-US" altLang="zh-CN" sz="1800" dirty="0">
                <a:solidFill>
                  <a:srgbClr val="72A23E"/>
                </a:solidFill>
              </a:rPr>
              <a:t>Shortcuts</a:t>
            </a:r>
            <a:r>
              <a:rPr lang="zh-CN" altLang="en-US" sz="1400" dirty="0"/>
              <a:t>，再次添加会报错：</a:t>
            </a:r>
            <a:r>
              <a:rPr lang="en-US" altLang="zh-CN" sz="1400" dirty="0"/>
              <a:t> </a:t>
            </a:r>
            <a:r>
              <a:rPr lang="en-US" altLang="zh-CN" sz="1400" dirty="0" err="1">
                <a:solidFill>
                  <a:srgbClr val="FF0000"/>
                </a:solidFill>
              </a:rPr>
              <a:t>IllegalArgumentException</a:t>
            </a:r>
            <a:r>
              <a:rPr lang="en-US" altLang="zh-CN" sz="1400" dirty="0">
                <a:solidFill>
                  <a:srgbClr val="FF0000"/>
                </a:solidFill>
              </a:rPr>
              <a:t>: Max number of dynamic shortcuts exceeded</a:t>
            </a:r>
          </a:p>
        </p:txBody>
      </p:sp>
      <p:pic>
        <p:nvPicPr>
          <p:cNvPr id="2" name="图片 1"/>
          <p:cNvPicPr>
            <a:picLocks noChangeAspect="1"/>
          </p:cNvPicPr>
          <p:nvPr/>
        </p:nvPicPr>
        <p:blipFill>
          <a:blip r:embed="rId2"/>
          <a:stretch>
            <a:fillRect/>
          </a:stretch>
        </p:blipFill>
        <p:spPr>
          <a:xfrm>
            <a:off x="8717919" y="2564904"/>
            <a:ext cx="3360610" cy="2325618"/>
          </a:xfrm>
          <a:prstGeom prst="rect">
            <a:avLst/>
          </a:prstGeom>
        </p:spPr>
      </p:pic>
    </p:spTree>
    <p:extLst>
      <p:ext uri="{BB962C8B-B14F-4D97-AF65-F5344CB8AC3E}">
        <p14:creationId xmlns:p14="http://schemas.microsoft.com/office/powerpoint/2010/main" val="218945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2"/>
                                        </p:tgtEl>
                                        <p:attrNameLst>
                                          <p:attrName>ppt_x</p:attrName>
                                        </p:attrNameLst>
                                      </p:cBhvr>
                                      <p:tavLst>
                                        <p:tav tm="0">
                                          <p:val>
                                            <p:strVal val="ppt_x"/>
                                          </p:val>
                                        </p:tav>
                                        <p:tav tm="100000">
                                          <p:val>
                                            <p:strVal val="ppt_x"/>
                                          </p:val>
                                        </p:tav>
                                      </p:tavLst>
                                    </p:anim>
                                    <p:anim calcmode="lin" valueType="num">
                                      <p:cBhvr additive="base">
                                        <p:cTn id="13" dur="500"/>
                                        <p:tgtEl>
                                          <p:spTgt spid="2"/>
                                        </p:tgtEl>
                                        <p:attrNameLst>
                                          <p:attrName>ppt_y</p:attrName>
                                        </p:attrNameLst>
                                      </p:cBhvr>
                                      <p:tavLst>
                                        <p:tav tm="0">
                                          <p:val>
                                            <p:strVal val="ppt_y"/>
                                          </p:val>
                                        </p:tav>
                                        <p:tav tm="100000">
                                          <p:val>
                                            <p:strVal val="1+ppt_h/2"/>
                                          </p:val>
                                        </p:tav>
                                      </p:tavLst>
                                    </p:anim>
                                    <p:set>
                                      <p:cBhvr>
                                        <p:cTn id="14"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5398" y="2348448"/>
            <a:ext cx="4781204" cy="2161104"/>
          </a:xfrm>
          <a:prstGeom prst="rect">
            <a:avLst/>
          </a:prstGeom>
        </p:spPr>
      </p:pic>
    </p:spTree>
    <p:extLst>
      <p:ext uri="{BB962C8B-B14F-4D97-AF65-F5344CB8AC3E}">
        <p14:creationId xmlns:p14="http://schemas.microsoft.com/office/powerpoint/2010/main" val="4248057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ppt_x"/>
                                          </p:val>
                                        </p:tav>
                                        <p:tav tm="100000">
                                          <p:val>
                                            <p:strVal val="#ppt_x"/>
                                          </p:val>
                                        </p:tav>
                                      </p:tavLst>
                                    </p:anim>
                                    <p:anim calcmode="lin" valueType="num">
                                      <p:cBhvr additive="base">
                                        <p:cTn id="1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 </a:t>
            </a:r>
            <a:r>
              <a:rPr lang="zh-CN" altLang="en-US" dirty="0"/>
              <a:t>多窗口</a:t>
            </a:r>
            <a:r>
              <a:rPr lang="en-US" altLang="zh-CN" dirty="0"/>
              <a:t>Playground	</a:t>
            </a:r>
            <a:endParaRPr lang="zh-CN" dirty="0"/>
          </a:p>
        </p:txBody>
      </p:sp>
      <p:sp>
        <p:nvSpPr>
          <p:cNvPr id="3" name="内容占位符 13"/>
          <p:cNvSpPr>
            <a:spLocks noGrp="1"/>
          </p:cNvSpPr>
          <p:nvPr>
            <p:ph idx="1"/>
          </p:nvPr>
        </p:nvSpPr>
        <p:spPr>
          <a:xfrm>
            <a:off x="1524000" y="1828800"/>
            <a:ext cx="9144000" cy="4267200"/>
          </a:xfrm>
        </p:spPr>
        <p:txBody>
          <a:bodyPr/>
          <a:lstStyle/>
          <a:p>
            <a:pPr>
              <a:lnSpc>
                <a:spcPct val="150000"/>
              </a:lnSpc>
            </a:pPr>
            <a:r>
              <a:rPr lang="zh-CN" altLang="en-US" dirty="0"/>
              <a:t>在相邻的窗口启动</a:t>
            </a:r>
            <a:r>
              <a:rPr lang="en-US" altLang="zh-CN" dirty="0"/>
              <a:t>Activity</a:t>
            </a:r>
            <a:endParaRPr lang="zh-CN" dirty="0"/>
          </a:p>
          <a:p>
            <a:pPr>
              <a:lnSpc>
                <a:spcPct val="150000"/>
              </a:lnSpc>
            </a:pPr>
            <a:r>
              <a:rPr lang="zh-CN" altLang="en-US" dirty="0"/>
              <a:t>启动一个禁止分屏的</a:t>
            </a:r>
            <a:r>
              <a:rPr lang="en-US" altLang="zh-CN" dirty="0"/>
              <a:t>Activity</a:t>
            </a:r>
          </a:p>
          <a:p>
            <a:pPr>
              <a:lnSpc>
                <a:spcPct val="150000"/>
              </a:lnSpc>
            </a:pPr>
            <a:r>
              <a:rPr lang="zh-CN" altLang="en-US" dirty="0"/>
              <a:t>跨窗口拖动数据</a:t>
            </a:r>
            <a:endParaRPr lang="zh-CN" dirty="0"/>
          </a:p>
        </p:txBody>
      </p:sp>
    </p:spTree>
    <p:extLst>
      <p:ext uri="{BB962C8B-B14F-4D97-AF65-F5344CB8AC3E}">
        <p14:creationId xmlns:p14="http://schemas.microsoft.com/office/powerpoint/2010/main" val="4145261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42241" y="404664"/>
            <a:ext cx="9144000" cy="710952"/>
          </a:xfrm>
        </p:spPr>
        <p:txBody>
          <a:bodyPr/>
          <a:lstStyle/>
          <a:p>
            <a:r>
              <a:rPr lang="en-US" altLang="zh-CN" sz="2800" dirty="0"/>
              <a:t>1.1 </a:t>
            </a:r>
            <a:r>
              <a:rPr lang="zh-CN" altLang="en-US" sz="2800" dirty="0"/>
              <a:t>在相邻的窗口启动</a:t>
            </a:r>
            <a:r>
              <a:rPr lang="en-US" altLang="zh-CN" sz="2800" dirty="0"/>
              <a:t>Activity</a:t>
            </a:r>
            <a:r>
              <a:rPr lang="en-US" altLang="zh-CN" dirty="0"/>
              <a:t>	</a:t>
            </a:r>
            <a:endParaRPr lang="zh-CN" dirty="0"/>
          </a:p>
        </p:txBody>
      </p:sp>
      <p:sp>
        <p:nvSpPr>
          <p:cNvPr id="5" name="Rectangle 2"/>
          <p:cNvSpPr>
            <a:spLocks noGrp="1" noChangeArrowheads="1"/>
          </p:cNvSpPr>
          <p:nvPr>
            <p:ph idx="1"/>
          </p:nvPr>
        </p:nvSpPr>
        <p:spPr bwMode="auto">
          <a:xfrm>
            <a:off x="1342241" y="1268760"/>
            <a:ext cx="9777035" cy="1631216"/>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A9B7C6"/>
                </a:solidFill>
                <a:effectLst/>
                <a:latin typeface="Consolas" panose="020B0609020204030204" pitchFamily="49" charset="0"/>
              </a:rPr>
              <a:t>Intent intent = </a:t>
            </a:r>
            <a:r>
              <a:rPr kumimoji="0" lang="zh-CN" altLang="zh-CN" b="0" i="0" u="none" strike="noStrike" cap="none" normalizeH="0" baseline="0" dirty="0">
                <a:ln>
                  <a:noFill/>
                </a:ln>
                <a:solidFill>
                  <a:srgbClr val="CC7832"/>
                </a:solidFill>
                <a:effectLst/>
                <a:latin typeface="Consolas" panose="020B0609020204030204" pitchFamily="49" charset="0"/>
              </a:rPr>
              <a:t>new </a:t>
            </a:r>
            <a:r>
              <a:rPr kumimoji="0" lang="zh-CN" altLang="zh-CN" b="0" i="0" u="none" strike="noStrike" cap="none" normalizeH="0" baseline="0" dirty="0">
                <a:ln>
                  <a:noFill/>
                </a:ln>
                <a:solidFill>
                  <a:srgbClr val="A9B7C6"/>
                </a:solidFill>
                <a:effectLst/>
                <a:latin typeface="Consolas" panose="020B0609020204030204" pitchFamily="49" charset="0"/>
              </a:rPr>
              <a:t>Intent(MainActivity.</a:t>
            </a:r>
            <a:r>
              <a:rPr kumimoji="0" lang="zh-CN" altLang="zh-CN" b="0" i="0" u="none" strike="noStrike" cap="none" normalizeH="0" baseline="0" dirty="0">
                <a:ln>
                  <a:noFill/>
                </a:ln>
                <a:solidFill>
                  <a:srgbClr val="CC7832"/>
                </a:solidFill>
                <a:effectLst/>
                <a:latin typeface="Consolas" panose="020B0609020204030204" pitchFamily="49" charset="0"/>
              </a:rPr>
              <a:t>this, </a:t>
            </a:r>
            <a:r>
              <a:rPr kumimoji="0" lang="zh-CN" altLang="zh-CN" b="0" i="0" u="none" strike="noStrike" cap="none" normalizeH="0" baseline="0" dirty="0">
                <a:ln>
                  <a:noFill/>
                </a:ln>
                <a:solidFill>
                  <a:srgbClr val="A9B7C6"/>
                </a:solidFill>
                <a:effectLst/>
                <a:latin typeface="Consolas" panose="020B0609020204030204" pitchFamily="49" charset="0"/>
              </a:rPr>
              <a:t>SecondActivity.</a:t>
            </a:r>
            <a:r>
              <a:rPr kumimoji="0" lang="zh-CN" altLang="zh-CN" b="0" i="0" u="none" strike="noStrike" cap="none" normalizeH="0" baseline="0" dirty="0">
                <a:ln>
                  <a:noFill/>
                </a:ln>
                <a:solidFill>
                  <a:srgbClr val="CC7832"/>
                </a:solidFill>
                <a:effectLst/>
                <a:latin typeface="Consolas" panose="020B0609020204030204" pitchFamily="49" charset="0"/>
              </a:rPr>
              <a:t>class</a:t>
            </a: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intent.addFlags(</a:t>
            </a:r>
            <a:endParaRPr kumimoji="0" lang="en-US" altLang="zh-CN" b="0" i="0" u="none" strike="noStrike" cap="none" normalizeH="0" baseline="0" dirty="0">
              <a:ln>
                <a:noFill/>
              </a:ln>
              <a:solidFill>
                <a:srgbClr val="A9B7C6"/>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dirty="0">
                <a:solidFill>
                  <a:srgbClr val="A9B7C6"/>
                </a:solidFill>
                <a:latin typeface="Consolas" panose="020B0609020204030204" pitchFamily="49" charset="0"/>
              </a:rPr>
              <a:t>	</a:t>
            </a:r>
            <a:r>
              <a:rPr kumimoji="0" lang="zh-CN" altLang="zh-CN" b="0" i="0" u="none" strike="noStrike" cap="none" normalizeH="0" baseline="0" dirty="0">
                <a:ln>
                  <a:noFill/>
                </a:ln>
                <a:solidFill>
                  <a:srgbClr val="A9B7C6"/>
                </a:solidFill>
                <a:effectLst/>
                <a:latin typeface="Consolas" panose="020B0609020204030204" pitchFamily="49" charset="0"/>
              </a:rPr>
              <a:t>Intent.</a:t>
            </a:r>
            <a:r>
              <a:rPr kumimoji="0" lang="zh-CN" altLang="zh-CN" b="0" i="1" u="none" strike="noStrike" cap="none" normalizeH="0" baseline="0" dirty="0">
                <a:ln>
                  <a:noFill/>
                </a:ln>
                <a:solidFill>
                  <a:srgbClr val="9876AA"/>
                </a:solidFill>
                <a:effectLst/>
                <a:latin typeface="Consolas" panose="020B0609020204030204" pitchFamily="49" charset="0"/>
              </a:rPr>
              <a:t>FLAG_ACTIVITY_LAUNCH_ADJACENT </a:t>
            </a:r>
            <a:r>
              <a:rPr kumimoji="0" lang="zh-CN" altLang="zh-CN" b="0" i="0" u="none" strike="noStrike" cap="none" normalizeH="0" baseline="0" dirty="0">
                <a:ln>
                  <a:noFill/>
                </a:ln>
                <a:solidFill>
                  <a:srgbClr val="A9B7C6"/>
                </a:solidFill>
                <a:effectLst/>
                <a:latin typeface="Consolas" panose="020B0609020204030204" pitchFamily="49" charset="0"/>
              </a:rPr>
              <a:t>| </a:t>
            </a:r>
            <a:endParaRPr kumimoji="0" lang="en-US" altLang="zh-CN" b="0" i="0" u="none" strike="noStrike" cap="none" normalizeH="0" baseline="0" dirty="0">
              <a:ln>
                <a:noFill/>
              </a:ln>
              <a:solidFill>
                <a:srgbClr val="A9B7C6"/>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dirty="0">
                <a:solidFill>
                  <a:srgbClr val="A9B7C6"/>
                </a:solidFill>
                <a:latin typeface="Consolas" panose="020B0609020204030204" pitchFamily="49" charset="0"/>
              </a:rPr>
              <a:t>	</a:t>
            </a:r>
            <a:r>
              <a:rPr kumimoji="0" lang="zh-CN" altLang="zh-CN" b="0" i="0" u="none" strike="noStrike" cap="none" normalizeH="0" baseline="0" dirty="0">
                <a:ln>
                  <a:noFill/>
                </a:ln>
                <a:solidFill>
                  <a:srgbClr val="A9B7C6"/>
                </a:solidFill>
                <a:effectLst/>
                <a:latin typeface="Consolas" panose="020B0609020204030204" pitchFamily="49" charset="0"/>
              </a:rPr>
              <a:t>Intent.</a:t>
            </a:r>
            <a:r>
              <a:rPr kumimoji="0" lang="zh-CN" altLang="zh-CN" b="0" i="1" u="none" strike="noStrike" cap="none" normalizeH="0" baseline="0" dirty="0">
                <a:ln>
                  <a:noFill/>
                </a:ln>
                <a:solidFill>
                  <a:srgbClr val="9876AA"/>
                </a:solidFill>
                <a:effectLst/>
                <a:latin typeface="Consolas" panose="020B0609020204030204" pitchFamily="49" charset="0"/>
              </a:rPr>
              <a:t>FLAG_ACTIVITY_NEW_TASK</a:t>
            </a: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startActivity(intent)</a:t>
            </a:r>
            <a:r>
              <a:rPr kumimoji="0" lang="zh-CN" altLang="zh-CN" b="0" i="0" u="none" strike="noStrike" cap="none" normalizeH="0" baseline="0" dirty="0">
                <a:ln>
                  <a:noFill/>
                </a:ln>
                <a:solidFill>
                  <a:srgbClr val="CC7832"/>
                </a:solidFill>
                <a:effectLst/>
                <a:latin typeface="Consolas" panose="020B0609020204030204" pitchFamily="49" charset="0"/>
              </a:rPr>
              <a:t>;</a:t>
            </a:r>
            <a:endParaRPr kumimoji="0" lang="zh-CN" altLang="zh-CN" b="0" i="0" u="none" strike="noStrike" cap="none" normalizeH="0" baseline="0" dirty="0">
              <a:ln>
                <a:noFill/>
              </a:ln>
              <a:solidFill>
                <a:schemeClr val="tx1"/>
              </a:solidFill>
              <a:effectLst/>
              <a:latin typeface="Arial" panose="020B0604020202020204" pitchFamily="34" charset="0"/>
            </a:endParaRPr>
          </a:p>
        </p:txBody>
      </p:sp>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42241" y="3053120"/>
            <a:ext cx="5660787" cy="3184192"/>
          </a:xfrm>
          <a:prstGeom prst="rect">
            <a:avLst/>
          </a:prstGeom>
        </p:spPr>
      </p:pic>
    </p:spTree>
    <p:extLst>
      <p:ext uri="{BB962C8B-B14F-4D97-AF65-F5344CB8AC3E}">
        <p14:creationId xmlns:p14="http://schemas.microsoft.com/office/powerpoint/2010/main" val="4662150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42241" y="404664"/>
            <a:ext cx="9144000" cy="710952"/>
          </a:xfrm>
        </p:spPr>
        <p:txBody>
          <a:bodyPr>
            <a:normAutofit/>
          </a:bodyPr>
          <a:lstStyle/>
          <a:p>
            <a:r>
              <a:rPr lang="en-US" altLang="zh-CN" sz="2800" dirty="0"/>
              <a:t>1.2 </a:t>
            </a:r>
            <a:r>
              <a:rPr lang="zh-CN" altLang="en-US" sz="2800" dirty="0"/>
              <a:t>启动一个禁止分屏的</a:t>
            </a:r>
            <a:r>
              <a:rPr lang="en-US" altLang="zh-CN" sz="2800" dirty="0"/>
              <a:t>Activity</a:t>
            </a:r>
            <a:r>
              <a:rPr lang="en-US" altLang="zh-CN" dirty="0"/>
              <a:t>	</a:t>
            </a:r>
            <a:endParaRPr lang="zh-CN" dirty="0"/>
          </a:p>
        </p:txBody>
      </p:sp>
      <p:sp>
        <p:nvSpPr>
          <p:cNvPr id="9" name="内容占位符 8"/>
          <p:cNvSpPr>
            <a:spLocks noGrp="1"/>
          </p:cNvSpPr>
          <p:nvPr>
            <p:ph sz="half" idx="1"/>
          </p:nvPr>
        </p:nvSpPr>
        <p:spPr>
          <a:xfrm>
            <a:off x="1523999" y="1279926"/>
            <a:ext cx="8244409" cy="1593304"/>
          </a:xfrm>
        </p:spPr>
        <p:txBody>
          <a:bodyPr>
            <a:normAutofit/>
          </a:bodyPr>
          <a:lstStyle/>
          <a:p>
            <a:pPr marL="0" indent="0">
              <a:buNone/>
            </a:pPr>
            <a:r>
              <a:rPr lang="zh-CN" altLang="zh-CN" sz="2400" dirty="0">
                <a:solidFill>
                  <a:srgbClr val="E8BF6A"/>
                </a:solidFill>
                <a:latin typeface="Consolas" panose="020B0609020204030204" pitchFamily="49" charset="0"/>
              </a:rPr>
              <a:t>&lt;activity</a:t>
            </a:r>
            <a:br>
              <a:rPr lang="zh-CN" altLang="zh-CN" sz="2400" dirty="0">
                <a:solidFill>
                  <a:srgbClr val="E8BF6A"/>
                </a:solidFill>
                <a:latin typeface="Consolas" panose="020B0609020204030204" pitchFamily="49" charset="0"/>
              </a:rPr>
            </a:br>
            <a:r>
              <a:rPr lang="en-US" altLang="zh-CN" sz="2400" dirty="0">
                <a:solidFill>
                  <a:srgbClr val="E8BF6A"/>
                </a:solidFill>
                <a:latin typeface="Consolas" panose="020B0609020204030204" pitchFamily="49" charset="0"/>
              </a:rPr>
              <a:t>    </a:t>
            </a:r>
            <a:r>
              <a:rPr lang="zh-CN" altLang="zh-CN" sz="2400" dirty="0">
                <a:solidFill>
                  <a:srgbClr val="9876AA"/>
                </a:solidFill>
                <a:latin typeface="Consolas" panose="020B0609020204030204" pitchFamily="49" charset="0"/>
              </a:rPr>
              <a:t>android</a:t>
            </a:r>
            <a:r>
              <a:rPr lang="zh-CN" altLang="zh-CN" sz="2400" dirty="0">
                <a:solidFill>
                  <a:srgbClr val="BABABA"/>
                </a:solidFill>
                <a:latin typeface="Consolas" panose="020B0609020204030204" pitchFamily="49" charset="0"/>
              </a:rPr>
              <a:t>:name=</a:t>
            </a:r>
            <a:r>
              <a:rPr lang="zh-CN" altLang="zh-CN" sz="2400" dirty="0">
                <a:solidFill>
                  <a:srgbClr val="6A8759"/>
                </a:solidFill>
                <a:latin typeface="Consolas" panose="020B0609020204030204" pitchFamily="49" charset="0"/>
              </a:rPr>
              <a:t>".sample.UnresizableActivity"</a:t>
            </a:r>
            <a:br>
              <a:rPr lang="zh-CN" altLang="zh-CN" sz="2400" dirty="0">
                <a:solidFill>
                  <a:srgbClr val="6A8759"/>
                </a:solidFill>
                <a:latin typeface="Consolas" panose="020B0609020204030204" pitchFamily="49" charset="0"/>
              </a:rPr>
            </a:br>
            <a:r>
              <a:rPr lang="zh-CN" altLang="zh-CN" sz="2400" dirty="0">
                <a:solidFill>
                  <a:srgbClr val="6A8759"/>
                </a:solidFill>
                <a:latin typeface="Consolas" panose="020B0609020204030204" pitchFamily="49" charset="0"/>
              </a:rPr>
              <a:t>    </a:t>
            </a:r>
            <a:r>
              <a:rPr lang="zh-CN" altLang="zh-CN" sz="2400" dirty="0">
                <a:solidFill>
                  <a:srgbClr val="9876AA"/>
                </a:solidFill>
                <a:latin typeface="Consolas" panose="020B0609020204030204" pitchFamily="49" charset="0"/>
              </a:rPr>
              <a:t>android</a:t>
            </a:r>
            <a:r>
              <a:rPr lang="zh-CN" altLang="zh-CN" sz="2400" dirty="0">
                <a:solidFill>
                  <a:srgbClr val="BABABA"/>
                </a:solidFill>
                <a:latin typeface="Consolas" panose="020B0609020204030204" pitchFamily="49" charset="0"/>
              </a:rPr>
              <a:t>:resizeableActivity=</a:t>
            </a:r>
            <a:r>
              <a:rPr lang="zh-CN" altLang="zh-CN" sz="2400" dirty="0">
                <a:solidFill>
                  <a:srgbClr val="6A8759"/>
                </a:solidFill>
                <a:latin typeface="Consolas" panose="020B0609020204030204" pitchFamily="49" charset="0"/>
              </a:rPr>
              <a:t>"false"</a:t>
            </a:r>
            <a:br>
              <a:rPr lang="zh-CN" altLang="zh-CN" sz="2400" dirty="0">
                <a:solidFill>
                  <a:srgbClr val="6A8759"/>
                </a:solidFill>
                <a:latin typeface="Consolas" panose="020B0609020204030204" pitchFamily="49" charset="0"/>
              </a:rPr>
            </a:br>
            <a:r>
              <a:rPr lang="zh-CN" altLang="zh-CN" sz="2400" dirty="0">
                <a:solidFill>
                  <a:srgbClr val="6A8759"/>
                </a:solidFill>
                <a:latin typeface="Consolas" panose="020B0609020204030204" pitchFamily="49" charset="0"/>
              </a:rPr>
              <a:t>    </a:t>
            </a:r>
            <a:r>
              <a:rPr lang="zh-CN" altLang="zh-CN" sz="2400" dirty="0">
                <a:solidFill>
                  <a:srgbClr val="9876AA"/>
                </a:solidFill>
                <a:latin typeface="Consolas" panose="020B0609020204030204" pitchFamily="49" charset="0"/>
              </a:rPr>
              <a:t>android</a:t>
            </a:r>
            <a:r>
              <a:rPr lang="zh-CN" altLang="zh-CN" sz="2400" dirty="0">
                <a:solidFill>
                  <a:srgbClr val="BABABA"/>
                </a:solidFill>
                <a:latin typeface="Consolas" panose="020B0609020204030204" pitchFamily="49" charset="0"/>
              </a:rPr>
              <a:t>:taskAffinity=</a:t>
            </a:r>
            <a:r>
              <a:rPr lang="zh-CN" altLang="zh-CN" sz="2400" dirty="0">
                <a:solidFill>
                  <a:srgbClr val="6A8759"/>
                </a:solidFill>
                <a:latin typeface="Consolas" panose="020B0609020204030204" pitchFamily="49" charset="0"/>
              </a:rPr>
              <a:t>"" </a:t>
            </a:r>
            <a:r>
              <a:rPr lang="zh-CN" altLang="zh-CN" sz="2400" dirty="0">
                <a:solidFill>
                  <a:srgbClr val="E8BF6A"/>
                </a:solidFill>
                <a:latin typeface="Consolas" panose="020B0609020204030204" pitchFamily="49" charset="0"/>
              </a:rPr>
              <a:t>/&gt;</a:t>
            </a:r>
            <a:endParaRPr lang="zh-CN" altLang="zh-CN" sz="2400" dirty="0">
              <a:solidFill>
                <a:schemeClr val="tx1"/>
              </a:solidFill>
              <a:latin typeface="Arial" panose="020B0604020202020204" pitchFamily="34" charset="0"/>
            </a:endParaRPr>
          </a:p>
          <a:p>
            <a:endParaRPr lang="zh-CN" altLang="en-US" sz="2400" dirty="0"/>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3998" y="3037540"/>
            <a:ext cx="5816497" cy="3271780"/>
          </a:xfrm>
          <a:prstGeom prst="rect">
            <a:avLst/>
          </a:prstGeom>
        </p:spPr>
      </p:pic>
      <p:sp>
        <p:nvSpPr>
          <p:cNvPr id="11" name="文本框 10"/>
          <p:cNvSpPr txBox="1"/>
          <p:nvPr/>
        </p:nvSpPr>
        <p:spPr>
          <a:xfrm>
            <a:off x="7608168" y="2769890"/>
            <a:ext cx="3964801" cy="3539430"/>
          </a:xfrm>
          <a:prstGeom prst="rect">
            <a:avLst/>
          </a:prstGeom>
          <a:noFill/>
        </p:spPr>
        <p:txBody>
          <a:bodyPr wrap="square" rtlCol="0">
            <a:spAutoFit/>
          </a:bodyPr>
          <a:lstStyle/>
          <a:p>
            <a:r>
              <a:rPr lang="en-US" altLang="zh-CN" sz="2400" b="1" dirty="0"/>
              <a:t>2016/10/19 Android7.0</a:t>
            </a:r>
            <a:r>
              <a:rPr lang="zh-CN" altLang="en-US" sz="2400" b="1" dirty="0"/>
              <a:t>补丁</a:t>
            </a:r>
            <a:endParaRPr lang="en-US" altLang="zh-CN" sz="2400" b="1" dirty="0"/>
          </a:p>
          <a:p>
            <a:r>
              <a:rPr lang="zh-CN" altLang="en-US" sz="2000" dirty="0"/>
              <a:t>导致这个功能无法使用。</a:t>
            </a:r>
            <a:endParaRPr lang="en-US" altLang="zh-CN" sz="2000" dirty="0"/>
          </a:p>
          <a:p>
            <a:r>
              <a:rPr lang="zh-CN" altLang="en-US" sz="2000" dirty="0"/>
              <a:t>系统会尝试使任何</a:t>
            </a:r>
            <a:r>
              <a:rPr lang="en-US" altLang="zh-CN" sz="2000" dirty="0"/>
              <a:t>app</a:t>
            </a:r>
            <a:r>
              <a:rPr lang="zh-CN" altLang="en-US" sz="2000" dirty="0"/>
              <a:t>处于分屏模式运行。在分屏模式启动设置了</a:t>
            </a:r>
            <a:r>
              <a:rPr lang="en-US" altLang="zh-CN" sz="2000" dirty="0" err="1"/>
              <a:t>android:resizeableActivty</a:t>
            </a:r>
            <a:r>
              <a:rPr lang="en-US" altLang="zh-CN" sz="2000" dirty="0"/>
              <a:t>=“false”</a:t>
            </a:r>
            <a:r>
              <a:rPr lang="zh-CN" altLang="en-US" sz="2000" dirty="0"/>
              <a:t>的</a:t>
            </a:r>
            <a:r>
              <a:rPr lang="en-US" altLang="zh-CN" sz="2000" dirty="0"/>
              <a:t>activity</a:t>
            </a:r>
            <a:r>
              <a:rPr lang="zh-CN" altLang="en-US" sz="2000" dirty="0"/>
              <a:t>时仅会出现如有图所示</a:t>
            </a:r>
            <a:r>
              <a:rPr lang="en-US" altLang="zh-CN" sz="2000" dirty="0"/>
              <a:t>Toast</a:t>
            </a:r>
            <a:r>
              <a:rPr lang="zh-CN" altLang="en-US" sz="2000" dirty="0"/>
              <a:t>提醒，仍处于分屏模式。而官网上的指南还写着禁止分屏的方案。</a:t>
            </a:r>
            <a:endParaRPr lang="en-US" altLang="zh-CN" sz="2000" dirty="0"/>
          </a:p>
          <a:p>
            <a:r>
              <a:rPr lang="en-US" altLang="zh-CN" sz="2000" dirty="0"/>
              <a:t>2016/10/20 Android7.1.1 beta</a:t>
            </a:r>
          </a:p>
          <a:p>
            <a:r>
              <a:rPr lang="zh-CN" altLang="en-US" sz="2000" dirty="0"/>
              <a:t>修复了这个问题。成功禁止分屏。</a:t>
            </a:r>
          </a:p>
        </p:txBody>
      </p:sp>
    </p:spTree>
    <p:extLst>
      <p:ext uri="{BB962C8B-B14F-4D97-AF65-F5344CB8AC3E}">
        <p14:creationId xmlns:p14="http://schemas.microsoft.com/office/powerpoint/2010/main" val="4265083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42241" y="404664"/>
            <a:ext cx="9144000" cy="710952"/>
          </a:xfrm>
        </p:spPr>
        <p:txBody>
          <a:bodyPr>
            <a:normAutofit/>
          </a:bodyPr>
          <a:lstStyle/>
          <a:p>
            <a:r>
              <a:rPr lang="en-US" altLang="zh-CN" sz="2800" dirty="0"/>
              <a:t>1.3 </a:t>
            </a:r>
            <a:r>
              <a:rPr lang="zh-CN" altLang="en-US" sz="2800" dirty="0"/>
              <a:t>跨窗口拖动数据</a:t>
            </a:r>
            <a:r>
              <a:rPr lang="en-US" altLang="zh-CN" dirty="0"/>
              <a:t>	</a:t>
            </a:r>
            <a:endParaRPr lang="zh-CN" dirty="0"/>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67971" y="2132856"/>
            <a:ext cx="5107964" cy="2873230"/>
          </a:xfrm>
          <a:prstGeom prst="rect">
            <a:avLst/>
          </a:prstGeom>
        </p:spPr>
      </p:pic>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81196" y="2132856"/>
            <a:ext cx="5107964" cy="2873230"/>
          </a:xfrm>
          <a:prstGeom prst="rect">
            <a:avLst/>
          </a:prstGeom>
        </p:spPr>
      </p:pic>
    </p:spTree>
    <p:extLst>
      <p:ext uri="{BB962C8B-B14F-4D97-AF65-F5344CB8AC3E}">
        <p14:creationId xmlns:p14="http://schemas.microsoft.com/office/powerpoint/2010/main" val="3413664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42241" y="404664"/>
            <a:ext cx="9144000" cy="710952"/>
          </a:xfrm>
        </p:spPr>
        <p:txBody>
          <a:bodyPr>
            <a:normAutofit/>
          </a:bodyPr>
          <a:lstStyle/>
          <a:p>
            <a:r>
              <a:rPr lang="en-US" altLang="zh-CN" sz="2800" dirty="0"/>
              <a:t>1.3.1 </a:t>
            </a:r>
            <a:r>
              <a:rPr lang="zh-CN" altLang="en-US" sz="2800" dirty="0"/>
              <a:t>跨窗口拖动数据</a:t>
            </a:r>
            <a:r>
              <a:rPr lang="en-US" altLang="zh-CN" dirty="0"/>
              <a:t>-</a:t>
            </a:r>
            <a:r>
              <a:rPr lang="zh-CN" altLang="en-US" sz="2800" dirty="0"/>
              <a:t>发起方</a:t>
            </a:r>
            <a:endParaRPr lang="zh-CN" sz="2800" dirty="0"/>
          </a:p>
        </p:txBody>
      </p:sp>
      <p:sp>
        <p:nvSpPr>
          <p:cNvPr id="7" name="Rectangle 2"/>
          <p:cNvSpPr>
            <a:spLocks noChangeArrowheads="1"/>
          </p:cNvSpPr>
          <p:nvPr/>
        </p:nvSpPr>
        <p:spPr bwMode="auto">
          <a:xfrm>
            <a:off x="1341224" y="1253952"/>
            <a:ext cx="10850776" cy="461664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zh-CN" altLang="zh-CN" sz="1400" dirty="0">
                <a:solidFill>
                  <a:srgbClr val="A9B7C6"/>
                </a:solidFill>
                <a:latin typeface="Consolas" panose="020B0609020204030204" pitchFamily="49" charset="0"/>
              </a:rPr>
              <a:t>TextView </a:t>
            </a:r>
            <a:r>
              <a:rPr kumimoji="0" lang="zh-CN" altLang="zh-CN" sz="1400" b="0" i="0" u="none" strike="noStrike" cap="none" normalizeH="0" baseline="0" dirty="0">
                <a:ln>
                  <a:noFill/>
                </a:ln>
                <a:solidFill>
                  <a:srgbClr val="9876AA"/>
                </a:solidFill>
                <a:effectLst/>
                <a:latin typeface="Consolas" panose="020B0609020204030204" pitchFamily="49" charset="0"/>
              </a:rPr>
              <a:t>tv_drag_data </a:t>
            </a:r>
            <a:r>
              <a:rPr kumimoji="0" lang="zh-CN" altLang="zh-CN" sz="1400" b="0" i="0" u="none" strike="noStrike" cap="none" normalizeH="0" baseline="0" dirty="0">
                <a:ln>
                  <a:noFill/>
                </a:ln>
                <a:solidFill>
                  <a:srgbClr val="A9B7C6"/>
                </a:solidFill>
                <a:effectLst/>
                <a:latin typeface="Consolas" panose="020B0609020204030204" pitchFamily="49" charset="0"/>
              </a:rPr>
              <a:t>= (TextView) findViewById(R.id.</a:t>
            </a:r>
            <a:r>
              <a:rPr kumimoji="0" lang="zh-CN" altLang="zh-CN" sz="1400" b="0" i="1" u="none" strike="noStrike" cap="none" normalizeH="0" baseline="0" dirty="0">
                <a:ln>
                  <a:noFill/>
                </a:ln>
                <a:solidFill>
                  <a:srgbClr val="9876AA"/>
                </a:solidFill>
                <a:effectLst/>
                <a:latin typeface="Consolas" panose="020B0609020204030204" pitchFamily="49" charset="0"/>
              </a:rPr>
              <a:t>tv_drag_data</a:t>
            </a:r>
            <a:r>
              <a:rPr kumimoji="0" lang="zh-CN" altLang="zh-CN" sz="1400" b="0" i="0" u="none" strike="noStrike" cap="none" normalizeH="0" baseline="0" dirty="0">
                <a:ln>
                  <a:noFill/>
                </a:ln>
                <a:solidFill>
                  <a:srgbClr val="A9B7C6"/>
                </a:solidFill>
                <a:effectLst/>
                <a:latin typeface="Consolas" panose="020B0609020204030204" pitchFamily="49" charset="0"/>
              </a:rPr>
              <a:t>)</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9876AA"/>
                </a:solidFill>
                <a:effectLst/>
                <a:latin typeface="Consolas" panose="020B0609020204030204" pitchFamily="49" charset="0"/>
              </a:rPr>
              <a:t>tv_drag_data</a:t>
            </a:r>
            <a:r>
              <a:rPr kumimoji="0" lang="zh-CN" altLang="zh-CN" sz="1400" b="0" i="0" u="none" strike="noStrike" cap="none" normalizeH="0" baseline="0" dirty="0">
                <a:ln>
                  <a:noFill/>
                </a:ln>
                <a:solidFill>
                  <a:srgbClr val="A9B7C6"/>
                </a:solidFill>
                <a:effectLst/>
                <a:latin typeface="Consolas" panose="020B0609020204030204" pitchFamily="49" charset="0"/>
              </a:rPr>
              <a:t>.setOnTouchListener((View v</a:t>
            </a: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MotionEvent event) -&gt; {</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a:t>
            </a:r>
            <a:r>
              <a:rPr kumimoji="0" lang="zh-CN" altLang="zh-CN" sz="1400" b="0" i="0" u="none" strike="noStrike" cap="none" normalizeH="0" baseline="0" dirty="0">
                <a:ln>
                  <a:noFill/>
                </a:ln>
                <a:solidFill>
                  <a:srgbClr val="CC7832"/>
                </a:solidFill>
                <a:effectLst/>
                <a:latin typeface="Consolas" panose="020B0609020204030204" pitchFamily="49" charset="0"/>
              </a:rPr>
              <a:t>if </a:t>
            </a:r>
            <a:r>
              <a:rPr kumimoji="0" lang="zh-CN" altLang="zh-CN" sz="1400" b="0" i="0" u="none" strike="noStrike" cap="none" normalizeH="0" baseline="0" dirty="0">
                <a:ln>
                  <a:noFill/>
                </a:ln>
                <a:solidFill>
                  <a:srgbClr val="A9B7C6"/>
                </a:solidFill>
                <a:effectLst/>
                <a:latin typeface="Consolas" panose="020B0609020204030204" pitchFamily="49" charset="0"/>
              </a:rPr>
              <a:t>(event.getAction() == MotionEvent.</a:t>
            </a:r>
            <a:r>
              <a:rPr kumimoji="0" lang="zh-CN" altLang="zh-CN" sz="1400" b="0" i="1" u="none" strike="noStrike" cap="none" normalizeH="0" baseline="0" dirty="0">
                <a:ln>
                  <a:noFill/>
                </a:ln>
                <a:solidFill>
                  <a:srgbClr val="9876AA"/>
                </a:solidFill>
                <a:effectLst/>
                <a:latin typeface="Consolas" panose="020B0609020204030204" pitchFamily="49" charset="0"/>
              </a:rPr>
              <a:t>ACTION_DOWN</a:t>
            </a:r>
            <a:r>
              <a:rPr kumimoji="0" lang="zh-CN" altLang="zh-CN" sz="1400" b="0" i="0" u="none" strike="noStrike" cap="none" normalizeH="0" baseline="0" dirty="0">
                <a:ln>
                  <a:noFill/>
                </a:ln>
                <a:solidFill>
                  <a:srgbClr val="A9B7C6"/>
                </a:solidFill>
                <a:effectLst/>
                <a:latin typeface="Consolas" panose="020B0609020204030204" pitchFamily="49" charset="0"/>
              </a:rPr>
              <a:t>) {</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a:t>
            </a:r>
            <a:r>
              <a:rPr kumimoji="0" lang="zh-CN" altLang="zh-CN" sz="1400" b="0" i="1" u="none" strike="noStrike" cap="none" normalizeH="0" baseline="0" dirty="0">
                <a:ln>
                  <a:noFill/>
                </a:ln>
                <a:solidFill>
                  <a:srgbClr val="629755"/>
                </a:solidFill>
                <a:effectLst/>
                <a:latin typeface="Consolas" panose="020B0609020204030204" pitchFamily="49" charset="0"/>
              </a:rPr>
              <a:t>/** </a:t>
            </a:r>
            <a:r>
              <a:rPr kumimoji="0" lang="zh-CN" altLang="zh-CN" sz="1400" b="0" i="1" u="none" strike="noStrike" cap="none" normalizeH="0" baseline="0" dirty="0">
                <a:ln>
                  <a:noFill/>
                </a:ln>
                <a:solidFill>
                  <a:srgbClr val="629755"/>
                </a:solidFill>
                <a:effectLst/>
                <a:latin typeface="宋体" panose="02010600030101010101" pitchFamily="2" charset="-122"/>
                <a:ea typeface="宋体" panose="02010600030101010101" pitchFamily="2" charset="-122"/>
              </a:rPr>
              <a:t>构造一个</a:t>
            </a:r>
            <a:r>
              <a:rPr kumimoji="0" lang="zh-CN" altLang="zh-CN" sz="1400" b="0" i="1" u="none" strike="noStrike" cap="none" normalizeH="0" baseline="0" dirty="0">
                <a:ln>
                  <a:noFill/>
                </a:ln>
                <a:solidFill>
                  <a:srgbClr val="629755"/>
                </a:solidFill>
                <a:effectLst/>
                <a:latin typeface="Consolas" panose="020B0609020204030204" pitchFamily="49" charset="0"/>
              </a:rPr>
              <a:t>ClipData</a:t>
            </a:r>
            <a:r>
              <a:rPr kumimoji="0" lang="zh-CN" altLang="zh-CN" sz="1400" b="0" i="1" u="none" strike="noStrike" cap="none" normalizeH="0" baseline="0" dirty="0">
                <a:ln>
                  <a:noFill/>
                </a:ln>
                <a:solidFill>
                  <a:srgbClr val="629755"/>
                </a:solidFill>
                <a:effectLst/>
                <a:latin typeface="宋体" panose="02010600030101010101" pitchFamily="2" charset="-122"/>
                <a:ea typeface="宋体" panose="02010600030101010101" pitchFamily="2" charset="-122"/>
              </a:rPr>
              <a:t>，将需要传递的数据放在里面 </a:t>
            </a:r>
            <a:r>
              <a:rPr kumimoji="0" lang="zh-CN" altLang="zh-CN" sz="1400" b="0" i="1" u="none" strike="noStrike" cap="none" normalizeH="0" baseline="0" dirty="0">
                <a:ln>
                  <a:noFill/>
                </a:ln>
                <a:solidFill>
                  <a:srgbClr val="629755"/>
                </a:solidFill>
                <a:effectLst/>
                <a:latin typeface="Consolas" panose="020B0609020204030204" pitchFamily="49" charset="0"/>
              </a:rPr>
              <a:t>*/</a:t>
            </a:r>
            <a:br>
              <a:rPr kumimoji="0" lang="zh-CN" altLang="zh-CN" sz="1400" b="0" i="1" u="none" strike="noStrike" cap="none" normalizeH="0" baseline="0" dirty="0">
                <a:ln>
                  <a:noFill/>
                </a:ln>
                <a:solidFill>
                  <a:srgbClr val="629755"/>
                </a:solidFill>
                <a:effectLst/>
                <a:latin typeface="Consolas" panose="020B0609020204030204" pitchFamily="49" charset="0"/>
              </a:rPr>
            </a:br>
            <a:r>
              <a:rPr kumimoji="0" lang="zh-CN" altLang="zh-CN" sz="1400" b="0" i="1" u="none" strike="noStrike" cap="none" normalizeH="0" baseline="0" dirty="0">
                <a:ln>
                  <a:noFill/>
                </a:ln>
                <a:solidFill>
                  <a:srgbClr val="629755"/>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String data = </a:t>
            </a:r>
            <a:r>
              <a:rPr kumimoji="0" lang="zh-CN" altLang="zh-CN" sz="1400" b="0" i="0" u="none" strike="noStrike" cap="none" normalizeH="0" baseline="0" dirty="0">
                <a:ln>
                  <a:noFill/>
                </a:ln>
                <a:solidFill>
                  <a:srgbClr val="9876AA"/>
                </a:solidFill>
                <a:effectLst/>
                <a:latin typeface="Consolas" panose="020B0609020204030204" pitchFamily="49" charset="0"/>
              </a:rPr>
              <a:t>tv_drag_data</a:t>
            </a:r>
            <a:r>
              <a:rPr kumimoji="0" lang="zh-CN" altLang="zh-CN" sz="1400" b="0" i="0" u="none" strike="noStrike" cap="none" normalizeH="0" baseline="0" dirty="0">
                <a:ln>
                  <a:noFill/>
                </a:ln>
                <a:solidFill>
                  <a:srgbClr val="A9B7C6"/>
                </a:solidFill>
                <a:effectLst/>
                <a:latin typeface="Consolas" panose="020B0609020204030204" pitchFamily="49" charset="0"/>
              </a:rPr>
              <a:t>.getText().toString()</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ClipData.Item item = </a:t>
            </a:r>
            <a:r>
              <a:rPr kumimoji="0" lang="zh-CN" altLang="zh-CN" sz="1400" b="0" i="0" u="none" strike="noStrike" cap="none" normalizeH="0" baseline="0" dirty="0">
                <a:ln>
                  <a:noFill/>
                </a:ln>
                <a:solidFill>
                  <a:srgbClr val="CC7832"/>
                </a:solidFill>
                <a:effectLst/>
                <a:latin typeface="Consolas" panose="020B0609020204030204" pitchFamily="49" charset="0"/>
              </a:rPr>
              <a:t>new </a:t>
            </a:r>
            <a:r>
              <a:rPr kumimoji="0" lang="zh-CN" altLang="zh-CN" sz="1400" b="0" i="0" u="none" strike="noStrike" cap="none" normalizeH="0" baseline="0" dirty="0">
                <a:ln>
                  <a:noFill/>
                </a:ln>
                <a:solidFill>
                  <a:srgbClr val="A9B7C6"/>
                </a:solidFill>
                <a:effectLst/>
                <a:latin typeface="Consolas" panose="020B0609020204030204" pitchFamily="49" charset="0"/>
              </a:rPr>
              <a:t>ClipData.Item(data)</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String[] mimeTypes = {ClipDescription.</a:t>
            </a:r>
            <a:r>
              <a:rPr kumimoji="0" lang="zh-CN" altLang="zh-CN" sz="1400" b="0" i="1" u="none" strike="noStrike" cap="none" normalizeH="0" baseline="0" dirty="0">
                <a:ln>
                  <a:noFill/>
                </a:ln>
                <a:solidFill>
                  <a:srgbClr val="9876AA"/>
                </a:solidFill>
                <a:effectLst/>
                <a:latin typeface="Consolas" panose="020B0609020204030204" pitchFamily="49" charset="0"/>
              </a:rPr>
              <a:t>MIMETYPE_TEXT_PLAIN</a:t>
            </a:r>
            <a:r>
              <a:rPr kumimoji="0" lang="zh-CN" altLang="zh-CN" sz="1400" b="0" i="0" u="none" strike="noStrike" cap="none" normalizeH="0" baseline="0" dirty="0">
                <a:ln>
                  <a:noFill/>
                </a:ln>
                <a:solidFill>
                  <a:srgbClr val="A9B7C6"/>
                </a:solidFill>
                <a:effectLst/>
                <a:latin typeface="Consolas" panose="020B0609020204030204" pitchFamily="49" charset="0"/>
              </a:rPr>
              <a:t>}</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ClipData dragData = </a:t>
            </a:r>
            <a:r>
              <a:rPr kumimoji="0" lang="zh-CN" altLang="zh-CN" sz="1400" b="0" i="0" u="none" strike="noStrike" cap="none" normalizeH="0" baseline="0" dirty="0">
                <a:ln>
                  <a:noFill/>
                </a:ln>
                <a:solidFill>
                  <a:srgbClr val="CC7832"/>
                </a:solidFill>
                <a:effectLst/>
                <a:latin typeface="Consolas" panose="020B0609020204030204" pitchFamily="49" charset="0"/>
              </a:rPr>
              <a:t>new </a:t>
            </a:r>
            <a:r>
              <a:rPr kumimoji="0" lang="zh-CN" altLang="zh-CN" sz="1400" b="0" i="0" u="none" strike="noStrike" cap="none" normalizeH="0" baseline="0" dirty="0">
                <a:ln>
                  <a:noFill/>
                </a:ln>
                <a:solidFill>
                  <a:srgbClr val="A9B7C6"/>
                </a:solidFill>
                <a:effectLst/>
                <a:latin typeface="Consolas" panose="020B0609020204030204" pitchFamily="49" charset="0"/>
              </a:rPr>
              <a:t>ClipData(data</a:t>
            </a: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mimeTypes</a:t>
            </a: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item)</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View.DragShadowBuilder shadow = </a:t>
            </a:r>
            <a:r>
              <a:rPr kumimoji="0" lang="zh-CN" altLang="zh-CN" sz="1400" b="0" i="0" u="none" strike="noStrike" cap="none" normalizeH="0" baseline="0" dirty="0">
                <a:ln>
                  <a:noFill/>
                </a:ln>
                <a:solidFill>
                  <a:srgbClr val="CC7832"/>
                </a:solidFill>
                <a:effectLst/>
                <a:latin typeface="Consolas" panose="020B0609020204030204" pitchFamily="49" charset="0"/>
              </a:rPr>
              <a:t>new </a:t>
            </a:r>
            <a:r>
              <a:rPr kumimoji="0" lang="zh-CN" altLang="zh-CN" sz="1400" b="0" i="0" u="none" strike="noStrike" cap="none" normalizeH="0" baseline="0" dirty="0">
                <a:ln>
                  <a:noFill/>
                </a:ln>
                <a:solidFill>
                  <a:srgbClr val="A9B7C6"/>
                </a:solidFill>
                <a:effectLst/>
                <a:latin typeface="Consolas" panose="020B0609020204030204" pitchFamily="49" charset="0"/>
              </a:rPr>
              <a:t>View.DragShadowBuilder(</a:t>
            </a:r>
            <a:r>
              <a:rPr kumimoji="0" lang="zh-CN" altLang="zh-CN" sz="1400" b="0" i="0" u="none" strike="noStrike" cap="none" normalizeH="0" baseline="0" dirty="0">
                <a:ln>
                  <a:noFill/>
                </a:ln>
                <a:solidFill>
                  <a:srgbClr val="9876AA"/>
                </a:solidFill>
                <a:effectLst/>
                <a:latin typeface="Consolas" panose="020B0609020204030204" pitchFamily="49" charset="0"/>
              </a:rPr>
              <a:t>tv_drag_data</a:t>
            </a:r>
            <a:r>
              <a:rPr kumimoji="0" lang="zh-CN" altLang="zh-CN" sz="1400" b="0" i="0" u="none" strike="noStrike" cap="none" normalizeH="0" baseline="0" dirty="0">
                <a:ln>
                  <a:noFill/>
                </a:ln>
                <a:solidFill>
                  <a:srgbClr val="A9B7C6"/>
                </a:solidFill>
                <a:effectLst/>
                <a:latin typeface="Consolas" panose="020B0609020204030204" pitchFamily="49" charset="0"/>
              </a:rPr>
              <a:t>)</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1" u="none" strike="noStrike" cap="none" normalizeH="0" baseline="0" dirty="0">
                <a:ln>
                  <a:noFill/>
                </a:ln>
                <a:solidFill>
                  <a:srgbClr val="629755"/>
                </a:solidFill>
                <a:effectLst/>
                <a:latin typeface="Consolas" panose="020B0609020204030204" pitchFamily="49" charset="0"/>
              </a:rPr>
              <a:t>/** startDragAndDrop</a:t>
            </a:r>
            <a:r>
              <a:rPr kumimoji="0" lang="zh-CN" altLang="zh-CN" sz="1400" b="0" i="1" u="none" strike="noStrike" cap="none" normalizeH="0" baseline="0" dirty="0">
                <a:ln>
                  <a:noFill/>
                </a:ln>
                <a:solidFill>
                  <a:srgbClr val="629755"/>
                </a:solidFill>
                <a:effectLst/>
                <a:latin typeface="宋体" panose="02010600030101010101" pitchFamily="2" charset="-122"/>
                <a:ea typeface="宋体" panose="02010600030101010101" pitchFamily="2" charset="-122"/>
              </a:rPr>
              <a:t>是</a:t>
            </a:r>
            <a:r>
              <a:rPr kumimoji="0" lang="zh-CN" altLang="zh-CN" sz="1400" b="0" i="1" u="none" strike="noStrike" cap="none" normalizeH="0" baseline="0" dirty="0">
                <a:ln>
                  <a:noFill/>
                </a:ln>
                <a:solidFill>
                  <a:srgbClr val="629755"/>
                </a:solidFill>
                <a:effectLst/>
                <a:latin typeface="Consolas" panose="020B0609020204030204" pitchFamily="49" charset="0"/>
              </a:rPr>
              <a:t>Android N SDK</a:t>
            </a:r>
            <a:r>
              <a:rPr kumimoji="0" lang="zh-CN" altLang="zh-CN" sz="1400" b="0" i="1" u="none" strike="noStrike" cap="none" normalizeH="0" baseline="0" dirty="0">
                <a:ln>
                  <a:noFill/>
                </a:ln>
                <a:solidFill>
                  <a:srgbClr val="629755"/>
                </a:solidFill>
                <a:effectLst/>
                <a:latin typeface="宋体" panose="02010600030101010101" pitchFamily="2" charset="-122"/>
                <a:ea typeface="宋体" panose="02010600030101010101" pitchFamily="2" charset="-122"/>
              </a:rPr>
              <a:t>中的新方法，替代了以前的</a:t>
            </a:r>
            <a:r>
              <a:rPr kumimoji="0" lang="zh-CN" altLang="zh-CN" sz="1400" b="0" i="1" u="none" strike="noStrike" cap="none" normalizeH="0" baseline="0" dirty="0">
                <a:ln>
                  <a:noFill/>
                </a:ln>
                <a:solidFill>
                  <a:srgbClr val="629755"/>
                </a:solidFill>
                <a:effectLst/>
                <a:latin typeface="Consolas" panose="020B0609020204030204" pitchFamily="49" charset="0"/>
              </a:rPr>
              <a:t>startDrag</a:t>
            </a:r>
            <a:r>
              <a:rPr kumimoji="0" lang="zh-CN" altLang="zh-CN" sz="1400" b="0" i="1" u="none" strike="noStrike" cap="none" normalizeH="0" baseline="0" dirty="0">
                <a:ln>
                  <a:noFill/>
                </a:ln>
                <a:solidFill>
                  <a:srgbClr val="629755"/>
                </a:solidFill>
                <a:effectLst/>
                <a:latin typeface="宋体" panose="02010600030101010101" pitchFamily="2" charset="-122"/>
                <a:ea typeface="宋体" panose="02010600030101010101" pitchFamily="2" charset="-122"/>
              </a:rPr>
              <a:t>，</a:t>
            </a:r>
            <a:r>
              <a:rPr kumimoji="0" lang="zh-CN" altLang="zh-CN" sz="1400" b="0" i="1" u="none" strike="noStrike" cap="none" normalizeH="0" baseline="0" dirty="0">
                <a:ln>
                  <a:noFill/>
                </a:ln>
                <a:solidFill>
                  <a:srgbClr val="629755"/>
                </a:solidFill>
                <a:effectLst/>
                <a:latin typeface="Consolas" panose="020B0609020204030204" pitchFamily="49" charset="0"/>
              </a:rPr>
              <a:t>flag</a:t>
            </a:r>
            <a:r>
              <a:rPr kumimoji="0" lang="zh-CN" altLang="zh-CN" sz="1400" b="0" i="1" u="none" strike="noStrike" cap="none" normalizeH="0" baseline="0" dirty="0">
                <a:ln>
                  <a:noFill/>
                </a:ln>
                <a:solidFill>
                  <a:srgbClr val="629755"/>
                </a:solidFill>
                <a:effectLst/>
                <a:latin typeface="宋体" panose="02010600030101010101" pitchFamily="2" charset="-122"/>
                <a:ea typeface="宋体" panose="02010600030101010101" pitchFamily="2" charset="-122"/>
              </a:rPr>
              <a:t>需要设置为</a:t>
            </a:r>
            <a:r>
              <a:rPr kumimoji="0" lang="zh-CN" altLang="zh-CN" sz="1400" b="0" i="1" u="none" strike="noStrike" cap="none" normalizeH="0" baseline="0" dirty="0">
                <a:ln>
                  <a:noFill/>
                </a:ln>
                <a:solidFill>
                  <a:srgbClr val="629755"/>
                </a:solidFill>
                <a:effectLst/>
                <a:latin typeface="Consolas" panose="020B0609020204030204" pitchFamily="49" charset="0"/>
              </a:rPr>
              <a:t>DRAG_FLAG_GLOBAL */</a:t>
            </a:r>
            <a:br>
              <a:rPr kumimoji="0" lang="zh-CN" altLang="zh-CN" sz="1400" b="0" i="1" u="none" strike="noStrike" cap="none" normalizeH="0" baseline="0" dirty="0">
                <a:ln>
                  <a:noFill/>
                </a:ln>
                <a:solidFill>
                  <a:srgbClr val="629755"/>
                </a:solidFill>
                <a:effectLst/>
                <a:latin typeface="Consolas" panose="020B0609020204030204" pitchFamily="49" charset="0"/>
              </a:rPr>
            </a:br>
            <a:r>
              <a:rPr kumimoji="0" lang="zh-CN" altLang="zh-CN" sz="1400" b="0" i="1" u="none" strike="noStrike" cap="none" normalizeH="0" baseline="0" dirty="0">
                <a:ln>
                  <a:noFill/>
                </a:ln>
                <a:solidFill>
                  <a:srgbClr val="629755"/>
                </a:solidFill>
                <a:effectLst/>
                <a:latin typeface="Consolas" panose="020B0609020204030204" pitchFamily="49" charset="0"/>
              </a:rPr>
              <a:t>        </a:t>
            </a:r>
            <a:r>
              <a:rPr kumimoji="0" lang="zh-CN" altLang="zh-CN" sz="1400" b="0" i="0" u="none" strike="noStrike" cap="none" normalizeH="0" baseline="0" dirty="0">
                <a:ln>
                  <a:noFill/>
                </a:ln>
                <a:solidFill>
                  <a:srgbClr val="CC7832"/>
                </a:solidFill>
                <a:effectLst/>
                <a:latin typeface="Consolas" panose="020B0609020204030204" pitchFamily="49" charset="0"/>
              </a:rPr>
              <a:t>if </a:t>
            </a:r>
            <a:r>
              <a:rPr kumimoji="0" lang="zh-CN" altLang="zh-CN" sz="1400" b="0" i="0" u="none" strike="noStrike" cap="none" normalizeH="0" baseline="0" dirty="0">
                <a:ln>
                  <a:noFill/>
                </a:ln>
                <a:solidFill>
                  <a:srgbClr val="A9B7C6"/>
                </a:solidFill>
                <a:effectLst/>
                <a:latin typeface="Consolas" panose="020B0609020204030204" pitchFamily="49" charset="0"/>
              </a:rPr>
              <a:t>(Build.VERSION.</a:t>
            </a:r>
            <a:r>
              <a:rPr kumimoji="0" lang="zh-CN" altLang="zh-CN" sz="1400" b="0" i="1" u="none" strike="noStrike" cap="none" normalizeH="0" baseline="0" dirty="0">
                <a:ln>
                  <a:noFill/>
                </a:ln>
                <a:solidFill>
                  <a:srgbClr val="9876AA"/>
                </a:solidFill>
                <a:effectLst/>
                <a:latin typeface="Consolas" panose="020B0609020204030204" pitchFamily="49" charset="0"/>
              </a:rPr>
              <a:t>SDK_INT </a:t>
            </a:r>
            <a:r>
              <a:rPr kumimoji="0" lang="zh-CN" altLang="zh-CN" sz="1400" b="0" i="0" u="none" strike="noStrike" cap="none" normalizeH="0" baseline="0" dirty="0">
                <a:ln>
                  <a:noFill/>
                </a:ln>
                <a:solidFill>
                  <a:srgbClr val="A9B7C6"/>
                </a:solidFill>
                <a:effectLst/>
                <a:latin typeface="Consolas" panose="020B0609020204030204" pitchFamily="49" charset="0"/>
              </a:rPr>
              <a:t>&gt;= Build.VERSION_CODES.</a:t>
            </a:r>
            <a:r>
              <a:rPr kumimoji="0" lang="zh-CN" altLang="zh-CN" sz="1400" b="0" i="1" u="none" strike="noStrike" cap="none" normalizeH="0" baseline="0" dirty="0">
                <a:ln>
                  <a:noFill/>
                </a:ln>
                <a:solidFill>
                  <a:srgbClr val="9876AA"/>
                </a:solidFill>
                <a:effectLst/>
                <a:latin typeface="Consolas" panose="020B0609020204030204" pitchFamily="49" charset="0"/>
              </a:rPr>
              <a:t>N</a:t>
            </a:r>
            <a:r>
              <a:rPr kumimoji="0" lang="zh-CN" altLang="zh-CN" sz="1400" b="0" i="0" u="none" strike="noStrike" cap="none" normalizeH="0" baseline="0" dirty="0">
                <a:ln>
                  <a:noFill/>
                </a:ln>
                <a:solidFill>
                  <a:srgbClr val="A9B7C6"/>
                </a:solidFill>
                <a:effectLst/>
                <a:latin typeface="Consolas" panose="020B0609020204030204" pitchFamily="49" charset="0"/>
              </a:rPr>
              <a:t>) {</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v.startDragAndDrop(dragData</a:t>
            </a: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shadow</a:t>
            </a:r>
            <a:r>
              <a:rPr kumimoji="0" lang="zh-CN" altLang="zh-CN" sz="1400" b="0" i="0" u="none" strike="noStrike" cap="none" normalizeH="0" baseline="0" dirty="0">
                <a:ln>
                  <a:noFill/>
                </a:ln>
                <a:solidFill>
                  <a:srgbClr val="CC7832"/>
                </a:solidFill>
                <a:effectLst/>
                <a:latin typeface="Consolas" panose="020B0609020204030204" pitchFamily="49" charset="0"/>
              </a:rPr>
              <a:t>, null, </a:t>
            </a:r>
            <a:r>
              <a:rPr kumimoji="0" lang="zh-CN" altLang="zh-CN" sz="1400" b="0" i="0" u="none" strike="noStrike" cap="none" normalizeH="0" baseline="0" dirty="0">
                <a:ln>
                  <a:noFill/>
                </a:ln>
                <a:solidFill>
                  <a:srgbClr val="A9B7C6"/>
                </a:solidFill>
                <a:effectLst/>
                <a:latin typeface="Consolas" panose="020B0609020204030204" pitchFamily="49" charset="0"/>
              </a:rPr>
              <a:t>View.</a:t>
            </a:r>
            <a:r>
              <a:rPr kumimoji="0" lang="zh-CN" altLang="zh-CN" sz="1400" b="0" i="1" u="none" strike="noStrike" cap="none" normalizeH="0" baseline="0" dirty="0">
                <a:ln>
                  <a:noFill/>
                </a:ln>
                <a:solidFill>
                  <a:srgbClr val="9876AA"/>
                </a:solidFill>
                <a:effectLst/>
                <a:latin typeface="Consolas" panose="020B0609020204030204" pitchFamily="49" charset="0"/>
              </a:rPr>
              <a:t>DRAG_FLAG_GLOBAL</a:t>
            </a:r>
            <a:r>
              <a:rPr kumimoji="0" lang="zh-CN" altLang="zh-CN" sz="1400" b="0" i="0" u="none" strike="noStrike" cap="none" normalizeH="0" baseline="0" dirty="0">
                <a:ln>
                  <a:noFill/>
                </a:ln>
                <a:solidFill>
                  <a:srgbClr val="A9B7C6"/>
                </a:solidFill>
                <a:effectLst/>
                <a:latin typeface="Consolas" panose="020B0609020204030204" pitchFamily="49" charset="0"/>
              </a:rPr>
              <a:t>)</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 </a:t>
            </a:r>
            <a:r>
              <a:rPr kumimoji="0" lang="zh-CN" altLang="zh-CN" sz="1400" b="0" i="0" u="none" strike="noStrike" cap="none" normalizeH="0" baseline="0" dirty="0">
                <a:ln>
                  <a:noFill/>
                </a:ln>
                <a:solidFill>
                  <a:srgbClr val="CC7832"/>
                </a:solidFill>
                <a:effectLst/>
                <a:latin typeface="Consolas" panose="020B0609020204030204" pitchFamily="49" charset="0"/>
              </a:rPr>
              <a:t>else </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a:t>
            </a:r>
            <a:r>
              <a:rPr kumimoji="0" lang="zh-CN" altLang="zh-CN" sz="1400" b="0" i="0" u="none" strike="noStrike" cap="none" normalizeH="0" baseline="0" dirty="0">
                <a:ln>
                  <a:noFill/>
                </a:ln>
                <a:solidFill>
                  <a:srgbClr val="808080"/>
                </a:solidFill>
                <a:effectLst/>
                <a:latin typeface="Consolas" panose="020B0609020204030204" pitchFamily="49" charset="0"/>
              </a:rPr>
              <a:t>//noinspection deprecation</a:t>
            </a:r>
            <a:br>
              <a:rPr kumimoji="0" lang="zh-CN" altLang="zh-CN" sz="1400" b="0" i="0" u="none" strike="noStrike" cap="none" normalizeH="0" baseline="0" dirty="0">
                <a:ln>
                  <a:noFill/>
                </a:ln>
                <a:solidFill>
                  <a:srgbClr val="808080"/>
                </a:solidFill>
                <a:effectLst/>
                <a:latin typeface="Consolas" panose="020B0609020204030204" pitchFamily="49" charset="0"/>
              </a:rPr>
            </a:br>
            <a:r>
              <a:rPr kumimoji="0" lang="zh-CN" altLang="zh-CN" sz="1400" b="0" i="0" u="none" strike="noStrike" cap="none" normalizeH="0" baseline="0" dirty="0">
                <a:ln>
                  <a:noFill/>
                </a:ln>
                <a:solidFill>
                  <a:srgbClr val="808080"/>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v.startDrag(dragData</a:t>
            </a: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shadow</a:t>
            </a:r>
            <a:r>
              <a:rPr kumimoji="0" lang="zh-CN" altLang="zh-CN" sz="1400" b="0" i="0" u="none" strike="noStrike" cap="none" normalizeH="0" baseline="0" dirty="0">
                <a:ln>
                  <a:noFill/>
                </a:ln>
                <a:solidFill>
                  <a:srgbClr val="CC7832"/>
                </a:solidFill>
                <a:effectLst/>
                <a:latin typeface="Consolas" panose="020B0609020204030204" pitchFamily="49" charset="0"/>
              </a:rPr>
              <a:t>, null, </a:t>
            </a:r>
            <a:r>
              <a:rPr kumimoji="0" lang="zh-CN" altLang="zh-CN" sz="1400" b="0" i="0" u="none" strike="noStrike" cap="none" normalizeH="0" baseline="0" dirty="0">
                <a:ln>
                  <a:noFill/>
                </a:ln>
                <a:solidFill>
                  <a:srgbClr val="A9B7C6"/>
                </a:solidFill>
                <a:effectLst/>
                <a:latin typeface="Consolas" panose="020B0609020204030204" pitchFamily="49" charset="0"/>
              </a:rPr>
              <a:t>View.</a:t>
            </a:r>
            <a:r>
              <a:rPr kumimoji="0" lang="zh-CN" altLang="zh-CN" sz="1400" b="0" i="1" u="none" strike="noStrike" cap="none" normalizeH="0" baseline="0" dirty="0">
                <a:ln>
                  <a:noFill/>
                </a:ln>
                <a:solidFill>
                  <a:srgbClr val="9876AA"/>
                </a:solidFill>
                <a:effectLst/>
                <a:latin typeface="Consolas" panose="020B0609020204030204" pitchFamily="49" charset="0"/>
              </a:rPr>
              <a:t>DRAG_FLAG_GLOBAL</a:t>
            </a:r>
            <a:r>
              <a:rPr kumimoji="0" lang="zh-CN" altLang="zh-CN" sz="1400" b="0" i="0" u="none" strike="noStrike" cap="none" normalizeH="0" baseline="0" dirty="0">
                <a:ln>
                  <a:noFill/>
                </a:ln>
                <a:solidFill>
                  <a:srgbClr val="A9B7C6"/>
                </a:solidFill>
                <a:effectLst/>
                <a:latin typeface="Consolas" panose="020B0609020204030204" pitchFamily="49" charset="0"/>
              </a:rPr>
              <a:t>)</a:t>
            </a:r>
            <a:r>
              <a:rPr kumimoji="0" lang="zh-CN" altLang="zh-CN" sz="1400" b="0" i="0" u="none" strike="noStrike" cap="none" normalizeH="0" baseline="0" dirty="0">
                <a:ln>
                  <a:noFill/>
                </a:ln>
                <a:solidFill>
                  <a:srgbClr val="CC7832"/>
                </a:solidFill>
                <a:effectLst/>
                <a:latin typeface="Consolas" panose="020B0609020204030204" pitchFamily="49" charset="0"/>
              </a:rPr>
              <a:t>;</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a:t>
            </a:r>
            <a:r>
              <a:rPr kumimoji="0" lang="zh-CN" altLang="zh-CN" sz="1400" b="0" i="0" u="none" strike="noStrike" cap="none" normalizeH="0" baseline="0" dirty="0">
                <a:ln>
                  <a:noFill/>
                </a:ln>
                <a:solidFill>
                  <a:srgbClr val="CC7832"/>
                </a:solidFill>
                <a:effectLst/>
                <a:latin typeface="Consolas" panose="020B0609020204030204" pitchFamily="49" charset="0"/>
              </a:rPr>
              <a:t>return true;</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 </a:t>
            </a:r>
            <a:r>
              <a:rPr kumimoji="0" lang="zh-CN" altLang="zh-CN" sz="1400" b="0" i="0" u="none" strike="noStrike" cap="none" normalizeH="0" baseline="0" dirty="0">
                <a:ln>
                  <a:noFill/>
                </a:ln>
                <a:solidFill>
                  <a:srgbClr val="CC7832"/>
                </a:solidFill>
                <a:effectLst/>
                <a:latin typeface="Consolas" panose="020B0609020204030204" pitchFamily="49" charset="0"/>
              </a:rPr>
              <a:t>else </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        </a:t>
            </a:r>
            <a:r>
              <a:rPr kumimoji="0" lang="zh-CN" altLang="zh-CN" sz="1400" b="0" i="0" u="none" strike="noStrike" cap="none" normalizeH="0" baseline="0" dirty="0">
                <a:ln>
                  <a:noFill/>
                </a:ln>
                <a:solidFill>
                  <a:srgbClr val="CC7832"/>
                </a:solidFill>
                <a:effectLst/>
                <a:latin typeface="Consolas" panose="020B0609020204030204" pitchFamily="49" charset="0"/>
              </a:rPr>
              <a:t>return false;</a:t>
            </a:r>
            <a:br>
              <a:rPr kumimoji="0" lang="zh-CN" altLang="zh-CN" sz="1400" b="0" i="0" u="none" strike="noStrike" cap="none" normalizeH="0" baseline="0" dirty="0">
                <a:ln>
                  <a:noFill/>
                </a:ln>
                <a:solidFill>
                  <a:srgbClr val="CC7832"/>
                </a:solidFill>
                <a:effectLst/>
                <a:latin typeface="Consolas" panose="020B0609020204030204" pitchFamily="49" charset="0"/>
              </a:rPr>
            </a:br>
            <a:r>
              <a:rPr kumimoji="0" lang="zh-CN" altLang="zh-CN" sz="1400" b="0" i="0" u="none" strike="noStrike" cap="none" normalizeH="0" baseline="0" dirty="0">
                <a:ln>
                  <a:noFill/>
                </a:ln>
                <a:solidFill>
                  <a:srgbClr val="CC7832"/>
                </a:solidFill>
                <a:effectLst/>
                <a:latin typeface="Consolas" panose="020B0609020204030204" pitchFamily="49" charset="0"/>
              </a:rPr>
              <a:t>    </a:t>
            </a:r>
            <a:r>
              <a:rPr kumimoji="0" lang="zh-CN" altLang="zh-CN" sz="1400" b="0" i="0" u="none" strike="noStrike" cap="none" normalizeH="0" baseline="0" dirty="0">
                <a:ln>
                  <a:noFill/>
                </a:ln>
                <a:solidFill>
                  <a:srgbClr val="A9B7C6"/>
                </a:solidFill>
                <a:effectLst/>
                <a:latin typeface="Consolas" panose="020B0609020204030204" pitchFamily="49" charset="0"/>
              </a:rPr>
              <a:t>}</a:t>
            </a:r>
            <a:br>
              <a:rPr kumimoji="0" lang="zh-CN" altLang="zh-CN" sz="1400" b="0" i="0" u="none" strike="noStrike" cap="none" normalizeH="0" baseline="0" dirty="0">
                <a:ln>
                  <a:noFill/>
                </a:ln>
                <a:solidFill>
                  <a:srgbClr val="A9B7C6"/>
                </a:solidFill>
                <a:effectLst/>
                <a:latin typeface="Consolas" panose="020B0609020204030204" pitchFamily="49" charset="0"/>
              </a:rPr>
            </a:br>
            <a:r>
              <a:rPr kumimoji="0" lang="zh-CN" altLang="zh-CN" sz="1400" b="0" i="0" u="none" strike="noStrike" cap="none" normalizeH="0" baseline="0" dirty="0">
                <a:ln>
                  <a:noFill/>
                </a:ln>
                <a:solidFill>
                  <a:srgbClr val="A9B7C6"/>
                </a:solidFill>
                <a:effectLst/>
                <a:latin typeface="Consolas" panose="020B0609020204030204" pitchFamily="49" charset="0"/>
              </a:rPr>
              <a:t>})</a:t>
            </a:r>
            <a:r>
              <a:rPr kumimoji="0" lang="zh-CN" altLang="zh-CN" sz="1400" b="0" i="0" u="none" strike="noStrike" cap="none" normalizeH="0" baseline="0" dirty="0">
                <a:ln>
                  <a:noFill/>
                </a:ln>
                <a:solidFill>
                  <a:srgbClr val="CC7832"/>
                </a:solidFill>
                <a:effectLst/>
                <a:latin typeface="Consolas" panose="020B0609020204030204" pitchFamily="49" charset="0"/>
              </a:rPr>
              <a:t>;</a:t>
            </a:r>
            <a:endParaRPr kumimoji="0" lang="zh-CN" altLang="zh-CN"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49928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42241" y="404664"/>
            <a:ext cx="9144000" cy="710952"/>
          </a:xfrm>
        </p:spPr>
        <p:txBody>
          <a:bodyPr>
            <a:normAutofit/>
          </a:bodyPr>
          <a:lstStyle/>
          <a:p>
            <a:r>
              <a:rPr lang="en-US" altLang="zh-CN" sz="2800" dirty="0"/>
              <a:t>1.3.2 </a:t>
            </a:r>
            <a:r>
              <a:rPr lang="zh-CN" altLang="en-US" sz="2800" dirty="0"/>
              <a:t>跨窗口拖动数据</a:t>
            </a:r>
            <a:r>
              <a:rPr lang="en-US" altLang="zh-CN" dirty="0"/>
              <a:t>-</a:t>
            </a:r>
            <a:r>
              <a:rPr lang="zh-CN" altLang="en-US" sz="2800" dirty="0"/>
              <a:t>接收方</a:t>
            </a:r>
            <a:endParaRPr lang="zh-CN" sz="2800" dirty="0"/>
          </a:p>
        </p:txBody>
      </p:sp>
      <p:sp>
        <p:nvSpPr>
          <p:cNvPr id="3" name="Rectangle 1"/>
          <p:cNvSpPr>
            <a:spLocks noChangeArrowheads="1"/>
          </p:cNvSpPr>
          <p:nvPr/>
        </p:nvSpPr>
        <p:spPr bwMode="auto">
          <a:xfrm>
            <a:off x="1336913" y="1254115"/>
            <a:ext cx="10735751" cy="424731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zh-CN" altLang="zh-CN" dirty="0">
                <a:solidFill>
                  <a:srgbClr val="A9B7C6"/>
                </a:solidFill>
                <a:latin typeface="Consolas" panose="020B0609020204030204" pitchFamily="49" charset="0"/>
              </a:rPr>
              <a:t>TextView </a:t>
            </a:r>
            <a:r>
              <a:rPr kumimoji="0" lang="zh-CN" altLang="zh-CN" b="0" i="0" u="none" strike="noStrike" cap="none" normalizeH="0" baseline="0" dirty="0">
                <a:ln>
                  <a:noFill/>
                </a:ln>
                <a:solidFill>
                  <a:srgbClr val="9876AA"/>
                </a:solidFill>
                <a:effectLst/>
                <a:latin typeface="Consolas" panose="020B0609020204030204" pitchFamily="49" charset="0"/>
              </a:rPr>
              <a:t>tv_receive_data </a:t>
            </a:r>
            <a:r>
              <a:rPr kumimoji="0" lang="zh-CN" altLang="zh-CN" b="0" i="0" u="none" strike="noStrike" cap="none" normalizeH="0" baseline="0" dirty="0">
                <a:ln>
                  <a:noFill/>
                </a:ln>
                <a:solidFill>
                  <a:srgbClr val="A9B7C6"/>
                </a:solidFill>
                <a:effectLst/>
                <a:latin typeface="Consolas" panose="020B0609020204030204" pitchFamily="49" charset="0"/>
              </a:rPr>
              <a:t>= (TextView) findViewById(R.id.</a:t>
            </a:r>
            <a:r>
              <a:rPr kumimoji="0" lang="zh-CN" altLang="zh-CN" b="0" i="1" u="none" strike="noStrike" cap="none" normalizeH="0" baseline="0" dirty="0">
                <a:ln>
                  <a:noFill/>
                </a:ln>
                <a:solidFill>
                  <a:srgbClr val="9876AA"/>
                </a:solidFill>
                <a:effectLst/>
                <a:latin typeface="Consolas" panose="020B0609020204030204" pitchFamily="49" charset="0"/>
              </a:rPr>
              <a:t>tv_receive_data</a:t>
            </a: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9876AA"/>
                </a:solidFill>
                <a:effectLst/>
                <a:latin typeface="Consolas" panose="020B0609020204030204" pitchFamily="49" charset="0"/>
              </a:rPr>
              <a:t>tv_receive_data</a:t>
            </a:r>
            <a:r>
              <a:rPr kumimoji="0" lang="zh-CN" altLang="zh-CN" b="0" i="0" u="none" strike="noStrike" cap="none" normalizeH="0" baseline="0" dirty="0">
                <a:ln>
                  <a:noFill/>
                </a:ln>
                <a:solidFill>
                  <a:srgbClr val="A9B7C6"/>
                </a:solidFill>
                <a:effectLst/>
                <a:latin typeface="Consolas" panose="020B0609020204030204" pitchFamily="49" charset="0"/>
              </a:rPr>
              <a:t>.setOnDragListener((View v</a:t>
            </a:r>
            <a:r>
              <a:rPr kumimoji="0" lang="zh-CN" altLang="zh-CN" b="0" i="0" u="none" strike="noStrike" cap="none" normalizeH="0" baseline="0" dirty="0">
                <a:ln>
                  <a:noFill/>
                </a:ln>
                <a:solidFill>
                  <a:srgbClr val="CC7832"/>
                </a:solidFill>
                <a:effectLst/>
                <a:latin typeface="Consolas" panose="020B0609020204030204" pitchFamily="49" charset="0"/>
              </a:rPr>
              <a:t>, </a:t>
            </a:r>
            <a:r>
              <a:rPr kumimoji="0" lang="zh-CN" altLang="zh-CN" b="0" i="0" u="none" strike="noStrike" cap="none" normalizeH="0" baseline="0" dirty="0">
                <a:ln>
                  <a:noFill/>
                </a:ln>
                <a:solidFill>
                  <a:srgbClr val="A9B7C6"/>
                </a:solidFill>
                <a:effectLst/>
                <a:latin typeface="Consolas" panose="020B0609020204030204" pitchFamily="49" charset="0"/>
              </a:rPr>
              <a:t>DragEvent event) -&gt; {</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CC7832"/>
                </a:solidFill>
                <a:effectLst/>
                <a:latin typeface="Consolas" panose="020B0609020204030204" pitchFamily="49" charset="0"/>
              </a:rPr>
              <a:t>    switch </a:t>
            </a:r>
            <a:r>
              <a:rPr kumimoji="0" lang="zh-CN" altLang="zh-CN" b="0" i="0" u="none" strike="noStrike" cap="none" normalizeH="0" baseline="0" dirty="0">
                <a:ln>
                  <a:noFill/>
                </a:ln>
                <a:solidFill>
                  <a:srgbClr val="A9B7C6"/>
                </a:solidFill>
                <a:effectLst/>
                <a:latin typeface="Consolas" panose="020B0609020204030204" pitchFamily="49" charset="0"/>
              </a:rPr>
              <a:t>(event.getAction()) {</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CC7832"/>
                </a:solidFill>
                <a:effectLst/>
                <a:latin typeface="Consolas" panose="020B0609020204030204" pitchFamily="49" charset="0"/>
              </a:rPr>
              <a:t>        case </a:t>
            </a:r>
            <a:r>
              <a:rPr kumimoji="0" lang="zh-CN" altLang="zh-CN" b="0" i="0" u="none" strike="noStrike" cap="none" normalizeH="0" baseline="0" dirty="0">
                <a:ln>
                  <a:noFill/>
                </a:ln>
                <a:solidFill>
                  <a:srgbClr val="A9B7C6"/>
                </a:solidFill>
                <a:effectLst/>
                <a:latin typeface="Consolas" panose="020B0609020204030204" pitchFamily="49" charset="0"/>
              </a:rPr>
              <a:t>DragEvent.</a:t>
            </a:r>
            <a:r>
              <a:rPr kumimoji="0" lang="zh-CN" altLang="zh-CN" b="0" i="1" u="none" strike="noStrike" cap="none" normalizeH="0" baseline="0" dirty="0">
                <a:ln>
                  <a:noFill/>
                </a:ln>
                <a:solidFill>
                  <a:srgbClr val="9876AA"/>
                </a:solidFill>
                <a:effectLst/>
                <a:latin typeface="Consolas" panose="020B0609020204030204" pitchFamily="49" charset="0"/>
              </a:rPr>
              <a:t>ACTION_DROP</a:t>
            </a:r>
            <a:r>
              <a:rPr kumimoji="0" lang="zh-CN" altLang="zh-CN" b="0" i="0" u="none" strike="noStrike" cap="none" normalizeH="0" baseline="0" dirty="0">
                <a:ln>
                  <a:noFill/>
                </a:ln>
                <a:solidFill>
                  <a:srgbClr val="A9B7C6"/>
                </a:solidFill>
                <a:effectLst/>
                <a:latin typeface="Consolas" panose="020B0609020204030204" pitchFamily="49" charset="0"/>
              </a:rPr>
              <a:t>:</a:t>
            </a:r>
            <a:br>
              <a:rPr kumimoji="0" lang="zh-CN" altLang="zh-CN" b="0" i="0" u="none" strike="noStrike" cap="none" normalizeH="0" baseline="0" dirty="0">
                <a:ln>
                  <a:noFill/>
                </a:ln>
                <a:solidFill>
                  <a:srgbClr val="A9B7C6"/>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            Log.</a:t>
            </a:r>
            <a:r>
              <a:rPr kumimoji="0" lang="zh-CN" altLang="zh-CN" b="0" i="1" u="none" strike="noStrike" cap="none" normalizeH="0" baseline="0" dirty="0">
                <a:ln>
                  <a:noFill/>
                </a:ln>
                <a:solidFill>
                  <a:srgbClr val="A9B7C6"/>
                </a:solidFill>
                <a:effectLst/>
                <a:latin typeface="Consolas" panose="020B0609020204030204" pitchFamily="49" charset="0"/>
              </a:rPr>
              <a:t>d</a:t>
            </a:r>
            <a:r>
              <a:rPr kumimoji="0" lang="zh-CN" altLang="zh-CN" b="0" i="0" u="none" strike="noStrike" cap="none" normalizeH="0" baseline="0" dirty="0">
                <a:ln>
                  <a:noFill/>
                </a:ln>
                <a:solidFill>
                  <a:srgbClr val="A9B7C6"/>
                </a:solidFill>
                <a:effectLst/>
                <a:latin typeface="Consolas" panose="020B0609020204030204" pitchFamily="49" charset="0"/>
              </a:rPr>
              <a:t>(TAG</a:t>
            </a:r>
            <a:r>
              <a:rPr kumimoji="0" lang="zh-CN" altLang="zh-CN" b="0" i="0" u="none" strike="noStrike" cap="none" normalizeH="0" baseline="0" dirty="0">
                <a:ln>
                  <a:noFill/>
                </a:ln>
                <a:solidFill>
                  <a:srgbClr val="CC7832"/>
                </a:solidFill>
                <a:effectLst/>
                <a:latin typeface="Consolas" panose="020B0609020204030204" pitchFamily="49" charset="0"/>
              </a:rPr>
              <a:t>, </a:t>
            </a:r>
            <a:r>
              <a:rPr kumimoji="0" lang="zh-CN" altLang="zh-CN" b="0" i="0" u="none" strike="noStrike" cap="none" normalizeH="0" baseline="0" dirty="0">
                <a:ln>
                  <a:noFill/>
                </a:ln>
                <a:solidFill>
                  <a:srgbClr val="6A8759"/>
                </a:solidFill>
                <a:effectLst/>
                <a:latin typeface="Consolas" panose="020B0609020204030204" pitchFamily="49" charset="0"/>
              </a:rPr>
              <a:t>"ACTION_DROP event"</a:t>
            </a: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CC7832"/>
                </a:solidFill>
                <a:effectLst/>
                <a:latin typeface="Consolas" panose="020B0609020204030204" pitchFamily="49" charset="0"/>
              </a:rPr>
              <a:t>            </a:t>
            </a:r>
            <a:r>
              <a:rPr kumimoji="0" lang="zh-CN" altLang="zh-CN" b="0" i="1" u="none" strike="noStrike" cap="none" normalizeH="0" baseline="0" dirty="0">
                <a:ln>
                  <a:noFill/>
                </a:ln>
                <a:solidFill>
                  <a:srgbClr val="629755"/>
                </a:solidFill>
                <a:effectLst/>
                <a:latin typeface="Consolas" panose="020B0609020204030204" pitchFamily="49" charset="0"/>
              </a:rPr>
              <a:t>/** 3.</a:t>
            </a:r>
            <a:r>
              <a:rPr kumimoji="0" lang="zh-CN" altLang="zh-CN" b="0" i="1" u="none" strike="noStrike" cap="none" normalizeH="0" baseline="0" dirty="0">
                <a:ln>
                  <a:noFill/>
                </a:ln>
                <a:solidFill>
                  <a:srgbClr val="629755"/>
                </a:solidFill>
                <a:effectLst/>
                <a:latin typeface="宋体" panose="02010600030101010101" pitchFamily="2" charset="-122"/>
                <a:ea typeface="宋体" panose="02010600030101010101" pitchFamily="2" charset="-122"/>
              </a:rPr>
              <a:t>在这里显示接收到的结果 </a:t>
            </a:r>
            <a:r>
              <a:rPr kumimoji="0" lang="zh-CN" altLang="zh-CN" b="0" i="1" u="none" strike="noStrike" cap="none" normalizeH="0" baseline="0" dirty="0">
                <a:ln>
                  <a:noFill/>
                </a:ln>
                <a:solidFill>
                  <a:srgbClr val="629755"/>
                </a:solidFill>
                <a:effectLst/>
                <a:latin typeface="Consolas" panose="020B0609020204030204" pitchFamily="49" charset="0"/>
              </a:rPr>
              <a:t>*/</a:t>
            </a:r>
            <a:br>
              <a:rPr kumimoji="0" lang="zh-CN" altLang="zh-CN" b="0" i="1" u="none" strike="noStrike" cap="none" normalizeH="0" baseline="0" dirty="0">
                <a:ln>
                  <a:noFill/>
                </a:ln>
                <a:solidFill>
                  <a:srgbClr val="629755"/>
                </a:solidFill>
                <a:effectLst/>
                <a:latin typeface="Consolas" panose="020B0609020204030204" pitchFamily="49" charset="0"/>
              </a:rPr>
            </a:br>
            <a:r>
              <a:rPr kumimoji="0" lang="zh-CN" altLang="zh-CN" b="0" i="1" u="none" strike="noStrike" cap="none" normalizeH="0" baseline="0" dirty="0">
                <a:ln>
                  <a:noFill/>
                </a:ln>
                <a:solidFill>
                  <a:srgbClr val="629755"/>
                </a:solidFill>
                <a:effectLst/>
                <a:latin typeface="Consolas" panose="020B0609020204030204" pitchFamily="49" charset="0"/>
              </a:rPr>
              <a:t>            </a:t>
            </a:r>
            <a:r>
              <a:rPr kumimoji="0" lang="zh-CN" altLang="zh-CN" b="0" i="0" u="none" strike="noStrike" cap="none" normalizeH="0" baseline="0" dirty="0">
                <a:ln>
                  <a:noFill/>
                </a:ln>
                <a:solidFill>
                  <a:srgbClr val="A9B7C6"/>
                </a:solidFill>
                <a:effectLst/>
                <a:latin typeface="Consolas" panose="020B0609020204030204" pitchFamily="49" charset="0"/>
              </a:rPr>
              <a:t>String dragData = event.getClipData().getItemAt(</a:t>
            </a:r>
            <a:r>
              <a:rPr kumimoji="0" lang="zh-CN" altLang="zh-CN" b="0" i="0" u="none" strike="noStrike" cap="none" normalizeH="0" baseline="0" dirty="0">
                <a:ln>
                  <a:noFill/>
                </a:ln>
                <a:solidFill>
                  <a:srgbClr val="6897BB"/>
                </a:solidFill>
                <a:effectLst/>
                <a:latin typeface="Consolas" panose="020B0609020204030204" pitchFamily="49" charset="0"/>
              </a:rPr>
              <a:t>0</a:t>
            </a:r>
            <a:r>
              <a:rPr kumimoji="0" lang="zh-CN" altLang="zh-CN" b="0" i="0" u="none" strike="noStrike" cap="none" normalizeH="0" baseline="0" dirty="0">
                <a:ln>
                  <a:noFill/>
                </a:ln>
                <a:solidFill>
                  <a:srgbClr val="A9B7C6"/>
                </a:solidFill>
                <a:effectLst/>
                <a:latin typeface="Consolas" panose="020B0609020204030204" pitchFamily="49" charset="0"/>
              </a:rPr>
              <a:t>).getText().toString()</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CC7832"/>
                </a:solidFill>
                <a:effectLst/>
                <a:latin typeface="Consolas" panose="020B0609020204030204" pitchFamily="49" charset="0"/>
              </a:rPr>
              <a:t>            </a:t>
            </a:r>
            <a:r>
              <a:rPr kumimoji="0" lang="zh-CN" altLang="zh-CN" b="0" i="0" u="none" strike="noStrike" cap="none" normalizeH="0" baseline="0" dirty="0">
                <a:ln>
                  <a:noFill/>
                </a:ln>
                <a:solidFill>
                  <a:srgbClr val="A9B7C6"/>
                </a:solidFill>
                <a:effectLst/>
                <a:latin typeface="Consolas" panose="020B0609020204030204" pitchFamily="49" charset="0"/>
              </a:rPr>
              <a:t>Log.</a:t>
            </a:r>
            <a:r>
              <a:rPr kumimoji="0" lang="zh-CN" altLang="zh-CN" b="0" i="1" u="none" strike="noStrike" cap="none" normalizeH="0" baseline="0" dirty="0">
                <a:ln>
                  <a:noFill/>
                </a:ln>
                <a:solidFill>
                  <a:srgbClr val="A9B7C6"/>
                </a:solidFill>
                <a:effectLst/>
                <a:latin typeface="Consolas" panose="020B0609020204030204" pitchFamily="49" charset="0"/>
              </a:rPr>
              <a:t>d</a:t>
            </a:r>
            <a:r>
              <a:rPr kumimoji="0" lang="zh-CN" altLang="zh-CN" b="0" i="0" u="none" strike="noStrike" cap="none" normalizeH="0" baseline="0" dirty="0">
                <a:ln>
                  <a:noFill/>
                </a:ln>
                <a:solidFill>
                  <a:srgbClr val="A9B7C6"/>
                </a:solidFill>
                <a:effectLst/>
                <a:latin typeface="Consolas" panose="020B0609020204030204" pitchFamily="49" charset="0"/>
              </a:rPr>
              <a:t>(TAG</a:t>
            </a:r>
            <a:r>
              <a:rPr kumimoji="0" lang="zh-CN" altLang="zh-CN" b="0" i="0" u="none" strike="noStrike" cap="none" normalizeH="0" baseline="0" dirty="0">
                <a:ln>
                  <a:noFill/>
                </a:ln>
                <a:solidFill>
                  <a:srgbClr val="CC7832"/>
                </a:solidFill>
                <a:effectLst/>
                <a:latin typeface="Consolas" panose="020B0609020204030204" pitchFamily="49" charset="0"/>
              </a:rPr>
              <a:t>, </a:t>
            </a:r>
            <a:r>
              <a:rPr kumimoji="0" lang="zh-CN" altLang="zh-CN" b="0" i="0" u="none" strike="noStrike" cap="none" normalizeH="0" baseline="0" dirty="0">
                <a:ln>
                  <a:noFill/>
                </a:ln>
                <a:solidFill>
                  <a:srgbClr val="6A8759"/>
                </a:solidFill>
                <a:effectLst/>
                <a:latin typeface="Consolas" panose="020B0609020204030204" pitchFamily="49" charset="0"/>
              </a:rPr>
              <a:t>"dragData = " </a:t>
            </a:r>
            <a:r>
              <a:rPr kumimoji="0" lang="zh-CN" altLang="zh-CN" b="0" i="0" u="none" strike="noStrike" cap="none" normalizeH="0" baseline="0" dirty="0">
                <a:ln>
                  <a:noFill/>
                </a:ln>
                <a:solidFill>
                  <a:srgbClr val="A9B7C6"/>
                </a:solidFill>
                <a:effectLst/>
                <a:latin typeface="Consolas" panose="020B0609020204030204" pitchFamily="49" charset="0"/>
              </a:rPr>
              <a:t>+ dragData)</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CC7832"/>
                </a:solidFill>
                <a:effectLst/>
                <a:latin typeface="Consolas" panose="020B0609020204030204" pitchFamily="49" charset="0"/>
              </a:rPr>
              <a:t>            </a:t>
            </a:r>
            <a:r>
              <a:rPr kumimoji="0" lang="zh-CN" altLang="zh-CN" b="0" i="0" u="none" strike="noStrike" cap="none" normalizeH="0" baseline="0" dirty="0">
                <a:ln>
                  <a:noFill/>
                </a:ln>
                <a:solidFill>
                  <a:srgbClr val="9876AA"/>
                </a:solidFill>
                <a:effectLst/>
                <a:latin typeface="Consolas" panose="020B0609020204030204" pitchFamily="49" charset="0"/>
              </a:rPr>
              <a:t>tv_receive_data</a:t>
            </a:r>
            <a:r>
              <a:rPr kumimoji="0" lang="zh-CN" altLang="zh-CN" b="0" i="0" u="none" strike="noStrike" cap="none" normalizeH="0" baseline="0" dirty="0">
                <a:ln>
                  <a:noFill/>
                </a:ln>
                <a:solidFill>
                  <a:srgbClr val="A9B7C6"/>
                </a:solidFill>
                <a:effectLst/>
                <a:latin typeface="Consolas" panose="020B0609020204030204" pitchFamily="49" charset="0"/>
              </a:rPr>
              <a:t>.setText(dragData)</a:t>
            </a:r>
            <a:r>
              <a:rPr kumimoji="0" lang="zh-CN" altLang="zh-CN" b="0" i="0" u="none" strike="noStrike" cap="none" normalizeH="0" baseline="0" dirty="0">
                <a:ln>
                  <a:noFill/>
                </a:ln>
                <a:solidFill>
                  <a:srgbClr val="CC7832"/>
                </a:solidFill>
                <a:effectLst/>
                <a:latin typeface="Consolas" panose="020B0609020204030204" pitchFamily="49" charset="0"/>
              </a:rPr>
              <a:t>;</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CC7832"/>
                </a:solidFill>
                <a:effectLst/>
                <a:latin typeface="Consolas" panose="020B0609020204030204" pitchFamily="49" charset="0"/>
              </a:rPr>
              <a:t>            break;</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CC7832"/>
                </a:solidFill>
                <a:effectLst/>
                <a:latin typeface="Consolas" panose="020B0609020204030204" pitchFamily="49" charset="0"/>
              </a:rPr>
              <a:t>        default</a:t>
            </a:r>
            <a:r>
              <a:rPr kumimoji="0" lang="zh-CN" altLang="zh-CN" b="0" i="0" u="none" strike="noStrike" cap="none" normalizeH="0" baseline="0" dirty="0">
                <a:ln>
                  <a:noFill/>
                </a:ln>
                <a:solidFill>
                  <a:srgbClr val="A9B7C6"/>
                </a:solidFill>
                <a:effectLst/>
                <a:latin typeface="Consolas" panose="020B0609020204030204" pitchFamily="49" charset="0"/>
              </a:rPr>
              <a:t>:</a:t>
            </a:r>
            <a:br>
              <a:rPr kumimoji="0" lang="zh-CN" altLang="zh-CN" b="0" i="0" u="none" strike="noStrike" cap="none" normalizeH="0" baseline="0" dirty="0">
                <a:ln>
                  <a:noFill/>
                </a:ln>
                <a:solidFill>
                  <a:srgbClr val="A9B7C6"/>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            </a:t>
            </a:r>
            <a:r>
              <a:rPr kumimoji="0" lang="zh-CN" altLang="zh-CN" b="0" i="0" u="none" strike="noStrike" cap="none" normalizeH="0" baseline="0" dirty="0">
                <a:ln>
                  <a:noFill/>
                </a:ln>
                <a:solidFill>
                  <a:srgbClr val="CC7832"/>
                </a:solidFill>
                <a:effectLst/>
                <a:latin typeface="Consolas" panose="020B0609020204030204" pitchFamily="49" charset="0"/>
              </a:rPr>
              <a:t>break;</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CC7832"/>
                </a:solidFill>
                <a:effectLst/>
                <a:latin typeface="Consolas" panose="020B0609020204030204" pitchFamily="49" charset="0"/>
              </a:rPr>
              <a:t>    </a:t>
            </a:r>
            <a:r>
              <a:rPr kumimoji="0" lang="zh-CN" altLang="zh-CN" b="0" i="0" u="none" strike="noStrike" cap="none" normalizeH="0" baseline="0" dirty="0">
                <a:ln>
                  <a:noFill/>
                </a:ln>
                <a:solidFill>
                  <a:srgbClr val="A9B7C6"/>
                </a:solidFill>
                <a:effectLst/>
                <a:latin typeface="Consolas" panose="020B0609020204030204" pitchFamily="49" charset="0"/>
              </a:rPr>
              <a:t>}</a:t>
            </a:r>
            <a:br>
              <a:rPr kumimoji="0" lang="zh-CN" altLang="zh-CN" b="0" i="0" u="none" strike="noStrike" cap="none" normalizeH="0" baseline="0" dirty="0">
                <a:ln>
                  <a:noFill/>
                </a:ln>
                <a:solidFill>
                  <a:srgbClr val="A9B7C6"/>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    </a:t>
            </a:r>
            <a:r>
              <a:rPr kumimoji="0" lang="zh-CN" altLang="zh-CN" b="0" i="0" u="none" strike="noStrike" cap="none" normalizeH="0" baseline="0" dirty="0">
                <a:ln>
                  <a:noFill/>
                </a:ln>
                <a:solidFill>
                  <a:srgbClr val="CC7832"/>
                </a:solidFill>
                <a:effectLst/>
                <a:latin typeface="Consolas" panose="020B0609020204030204" pitchFamily="49" charset="0"/>
              </a:rPr>
              <a:t>return true;</a:t>
            </a:r>
            <a:br>
              <a:rPr kumimoji="0" lang="zh-CN" altLang="zh-CN" b="0" i="0" u="none" strike="noStrike" cap="none" normalizeH="0" baseline="0" dirty="0">
                <a:ln>
                  <a:noFill/>
                </a:ln>
                <a:solidFill>
                  <a:srgbClr val="CC7832"/>
                </a:solidFill>
                <a:effectLst/>
                <a:latin typeface="Consolas" panose="020B0609020204030204" pitchFamily="49" charset="0"/>
              </a:rPr>
            </a:br>
            <a:r>
              <a:rPr kumimoji="0" lang="zh-CN" altLang="zh-CN" b="0" i="0" u="none" strike="noStrike" cap="none" normalizeH="0" baseline="0" dirty="0">
                <a:ln>
                  <a:noFill/>
                </a:ln>
                <a:solidFill>
                  <a:srgbClr val="A9B7C6"/>
                </a:solidFill>
                <a:effectLst/>
                <a:latin typeface="Consolas" panose="020B0609020204030204" pitchFamily="49" charset="0"/>
              </a:rPr>
              <a:t>})</a:t>
            </a:r>
            <a:r>
              <a:rPr kumimoji="0" lang="zh-CN" altLang="zh-CN" b="0" i="0" u="none" strike="noStrike" cap="none" normalizeH="0" baseline="0" dirty="0">
                <a:ln>
                  <a:noFill/>
                </a:ln>
                <a:solidFill>
                  <a:srgbClr val="CC7832"/>
                </a:solidFill>
                <a:effectLst/>
                <a:latin typeface="Consolas" panose="020B0609020204030204" pitchFamily="49" charset="0"/>
              </a:rPr>
              <a:t>;</a:t>
            </a:r>
            <a:endParaRPr kumimoji="0" lang="zh-CN" altLang="zh-CN"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09905242"/>
      </p:ext>
    </p:extLst>
  </p:cSld>
  <p:clrMapOvr>
    <a:masterClrMapping/>
  </p:clrMapOvr>
</p:sld>
</file>

<file path=ppt/theme/theme1.xml><?xml version="1.0" encoding="utf-8"?>
<a:theme xmlns:a="http://schemas.openxmlformats.org/drawingml/2006/main" name="TechComputer_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TechComputer">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15_4109default" id="{E728D685-11FC-4812-BA85-57AC6F9C9F40}" vid="{BC4E008B-95FF-4815-904E-143A8EDFC1D4}"/>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TechComputer">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TechComputer">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ED472324-6816-447D-A73C-4FA00160DFA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电路板设计演示文稿（宽屏）</Template>
  <TotalTime>0</TotalTime>
  <Words>3089</Words>
  <Application>Microsoft Office PowerPoint</Application>
  <PresentationFormat>宽屏</PresentationFormat>
  <Paragraphs>303</Paragraphs>
  <Slides>37</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37</vt:i4>
      </vt:variant>
    </vt:vector>
  </HeadingPairs>
  <TitlesOfParts>
    <vt:vector size="45" baseType="lpstr">
      <vt:lpstr>宋体</vt:lpstr>
      <vt:lpstr>微软雅黑</vt:lpstr>
      <vt:lpstr>幼圆</vt:lpstr>
      <vt:lpstr>Arial</vt:lpstr>
      <vt:lpstr>Candara</vt:lpstr>
      <vt:lpstr>Consolas</vt:lpstr>
      <vt:lpstr>Roboto</vt:lpstr>
      <vt:lpstr>TechComputer_16x9</vt:lpstr>
      <vt:lpstr>Android N 技术分享</vt:lpstr>
      <vt:lpstr>Android N 新特性</vt:lpstr>
      <vt:lpstr>1 概览</vt:lpstr>
      <vt:lpstr>1 多窗口Playground </vt:lpstr>
      <vt:lpstr>1.1 在相邻的窗口启动Activity </vt:lpstr>
      <vt:lpstr>1.2 启动一个禁止分屏的Activity </vt:lpstr>
      <vt:lpstr>1.3 跨窗口拖动数据 </vt:lpstr>
      <vt:lpstr>1.3.1 跨窗口拖动数据-发起方</vt:lpstr>
      <vt:lpstr>1.3.2 跨窗口拖动数据-接收方</vt:lpstr>
      <vt:lpstr>2 活动通知 </vt:lpstr>
      <vt:lpstr>2.1 捆绑通知 </vt:lpstr>
      <vt:lpstr>2.1 捆绑通知-代码</vt:lpstr>
      <vt:lpstr>3 消息传递服务</vt:lpstr>
      <vt:lpstr>3.1 直接回复</vt:lpstr>
      <vt:lpstr>4 直接启动</vt:lpstr>
      <vt:lpstr>4 直接启动</vt:lpstr>
      <vt:lpstr>5 作用域目录访问 </vt:lpstr>
      <vt:lpstr>5 作用域目录访问</vt:lpstr>
      <vt:lpstr>5 作用域目录访问-访问可移动介质上的目录</vt:lpstr>
      <vt:lpstr>5 作用域目录访问-访问可移动介质上的目录</vt:lpstr>
      <vt:lpstr>6 其他-代码无关的Android N新特性</vt:lpstr>
      <vt:lpstr>6 其他-代码无关的Android N新特性</vt:lpstr>
      <vt:lpstr>6 其他-代码无关的Android N新特性</vt:lpstr>
      <vt:lpstr>6 其他-代码无关的Android N新特性</vt:lpstr>
      <vt:lpstr>6 其他-代码无关的Android N新特性</vt:lpstr>
      <vt:lpstr>6 其他-代码有关的Android N新特性</vt:lpstr>
      <vt:lpstr>6 其他-代码有关的Android N新特性</vt:lpstr>
      <vt:lpstr>谢谢观看？</vt:lpstr>
      <vt:lpstr>Android 7.1 新特性</vt:lpstr>
      <vt:lpstr>Android 7.1 新特性</vt:lpstr>
      <vt:lpstr>App Shortcuts（快捷方式）</vt:lpstr>
      <vt:lpstr>App Shortcuts-静态注册</vt:lpstr>
      <vt:lpstr>App Shortcuts-动态添加</vt:lpstr>
      <vt:lpstr>App Shortcuts-相关方法（ShorcutManager）</vt:lpstr>
      <vt:lpstr>App Shortcuts-相关方法（ShortcutInfo）</vt:lpstr>
      <vt:lpstr>App Shortcuts-相关……？坑</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2016-10-20T02:51:52Z</dcterms:created>
  <dcterms:modified xsi:type="dcterms:W3CDTF">2016-10-26T08:45:23Z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TC029010269991</vt:lpwstr>
  </property>
</Properties>
</file>

<file path=docProps/thumbnail.jpeg>
</file>